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algn="l" defTabSz="457200" rtl="0" fontAlgn="base" hangingPunct="0">
      <a:spcBef>
        <a:spcPct val="0"/>
      </a:spcBef>
      <a:spcAft>
        <a:spcPct val="0"/>
      </a:spcAft>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1pPr>
    <a:lvl2pPr marL="457200" algn="l" defTabSz="457200" rtl="0" fontAlgn="base" hangingPunct="0">
      <a:spcBef>
        <a:spcPct val="0"/>
      </a:spcBef>
      <a:spcAft>
        <a:spcPct val="0"/>
      </a:spcAft>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marL="914400" algn="l" defTabSz="457200" rtl="0" fontAlgn="base" hangingPunct="0">
      <a:spcBef>
        <a:spcPct val="0"/>
      </a:spcBef>
      <a:spcAft>
        <a:spcPct val="0"/>
      </a:spcAft>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marL="1371600" algn="l" defTabSz="457200" rtl="0" fontAlgn="base" hangingPunct="0">
      <a:spcBef>
        <a:spcPct val="0"/>
      </a:spcBef>
      <a:spcAft>
        <a:spcPct val="0"/>
      </a:spcAft>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marL="1828800" algn="l" defTabSz="457200" rtl="0" fontAlgn="base" hangingPunct="0">
      <a:spcBef>
        <a:spcPct val="0"/>
      </a:spcBef>
      <a:spcAft>
        <a:spcPct val="0"/>
      </a:spcAft>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286000" algn="l" defTabSz="914400" rtl="0" eaLnBrk="1" latinLnBrk="0" hangingPunct="1">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743200" algn="l" defTabSz="914400" rtl="0" eaLnBrk="1" latinLnBrk="0" hangingPunct="1">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200400" algn="l" defTabSz="914400" rtl="0" eaLnBrk="1" latinLnBrk="0" hangingPunct="1">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657600" algn="l" defTabSz="914400" rtl="0" eaLnBrk="1" latinLnBrk="0" hangingPunct="1">
      <a:defRPr sz="2400" kern="12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p:cNvSpPr>
          <p:nvPr>
            <p:ph type="sldImg" idx="2"/>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50"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sym typeface="Avenir" charset="0"/>
              </a:rPr>
              <a:t>Click to edit Master text styles</a:t>
            </a:r>
          </a:p>
          <a:p>
            <a:pPr lvl="1"/>
            <a:r>
              <a:rPr lang="en-US" smtClean="0">
                <a:sym typeface="Avenir" charset="0"/>
              </a:rPr>
              <a:t>Second level</a:t>
            </a:r>
          </a:p>
          <a:p>
            <a:pPr lvl="2"/>
            <a:r>
              <a:rPr lang="en-US" smtClean="0">
                <a:sym typeface="Avenir" charset="0"/>
              </a:rPr>
              <a:t>Third level</a:t>
            </a:r>
          </a:p>
          <a:p>
            <a:pPr lvl="3"/>
            <a:r>
              <a:rPr lang="en-US" smtClean="0">
                <a:sym typeface="Avenir" charset="0"/>
              </a:rPr>
              <a:t>Fourth level</a:t>
            </a:r>
          </a:p>
          <a:p>
            <a:pPr lvl="4"/>
            <a:r>
              <a:rPr lang="en-US" smtClean="0">
                <a:sym typeface="Avenir" charset="0"/>
              </a:rPr>
              <a:t>Fifth level</a:t>
            </a:r>
          </a:p>
        </p:txBody>
      </p:sp>
    </p:spTree>
    <p:extLst>
      <p:ext uri="{BB962C8B-B14F-4D97-AF65-F5344CB8AC3E}">
        <p14:creationId xmlns:p14="http://schemas.microsoft.com/office/powerpoint/2010/main" val="663000289"/>
      </p:ext>
    </p:extLst>
  </p:cSld>
  <p:clrMap bg1="lt1" tx1="dk1" bg2="lt2" tx2="dk2" accent1="accent1" accent2="accent2" accent3="accent3" accent4="accent4" accent5="accent5" accent6="accent6" hlink="hlink" folHlink="folHlink"/>
  <p:notesStyle>
    <a:lvl1pPr algn="l" defTabSz="457200" rtl="0" fontAlgn="base" hangingPunct="0">
      <a:lnSpc>
        <a:spcPct val="125000"/>
      </a:lnSpc>
      <a:spcBef>
        <a:spcPct val="0"/>
      </a:spcBef>
      <a:spcAft>
        <a:spcPct val="0"/>
      </a:spcAft>
      <a:defRPr sz="2400" kern="1200">
        <a:solidFill>
          <a:srgbClr val="000000"/>
        </a:solidFill>
        <a:latin typeface="Avenir" charset="0"/>
        <a:ea typeface="Avenir" charset="0"/>
        <a:cs typeface="Avenir" charset="0"/>
        <a:sym typeface="Avenir" charset="0"/>
      </a:defRPr>
    </a:lvl1pPr>
    <a:lvl2pPr marL="228600" algn="l" defTabSz="457200" rtl="0" fontAlgn="base" hangingPunct="0">
      <a:lnSpc>
        <a:spcPct val="125000"/>
      </a:lnSpc>
      <a:spcBef>
        <a:spcPct val="0"/>
      </a:spcBef>
      <a:spcAft>
        <a:spcPct val="0"/>
      </a:spcAft>
      <a:defRPr sz="2400" kern="1200">
        <a:solidFill>
          <a:srgbClr val="000000"/>
        </a:solidFill>
        <a:latin typeface="Avenir" charset="0"/>
        <a:ea typeface="Avenir" charset="0"/>
        <a:cs typeface="Avenir" charset="0"/>
        <a:sym typeface="Avenir" charset="0"/>
      </a:defRPr>
    </a:lvl2pPr>
    <a:lvl3pPr marL="457200" algn="l" defTabSz="457200" rtl="0" fontAlgn="base" hangingPunct="0">
      <a:lnSpc>
        <a:spcPct val="125000"/>
      </a:lnSpc>
      <a:spcBef>
        <a:spcPct val="0"/>
      </a:spcBef>
      <a:spcAft>
        <a:spcPct val="0"/>
      </a:spcAft>
      <a:defRPr sz="2400" kern="1200">
        <a:solidFill>
          <a:srgbClr val="000000"/>
        </a:solidFill>
        <a:latin typeface="Avenir" charset="0"/>
        <a:ea typeface="Avenir" charset="0"/>
        <a:cs typeface="Avenir" charset="0"/>
        <a:sym typeface="Avenir" charset="0"/>
      </a:defRPr>
    </a:lvl3pPr>
    <a:lvl4pPr marL="685800" algn="l" defTabSz="457200" rtl="0" fontAlgn="base" hangingPunct="0">
      <a:lnSpc>
        <a:spcPct val="125000"/>
      </a:lnSpc>
      <a:spcBef>
        <a:spcPct val="0"/>
      </a:spcBef>
      <a:spcAft>
        <a:spcPct val="0"/>
      </a:spcAft>
      <a:defRPr sz="2400" kern="1200">
        <a:solidFill>
          <a:srgbClr val="000000"/>
        </a:solidFill>
        <a:latin typeface="Avenir" charset="0"/>
        <a:ea typeface="Avenir" charset="0"/>
        <a:cs typeface="Avenir" charset="0"/>
        <a:sym typeface="Avenir" charset="0"/>
      </a:defRPr>
    </a:lvl4pPr>
    <a:lvl5pPr marL="914400" algn="l" defTabSz="457200" rtl="0" fontAlgn="base" hangingPunct="0">
      <a:lnSpc>
        <a:spcPct val="125000"/>
      </a:lnSpc>
      <a:spcBef>
        <a:spcPct val="0"/>
      </a:spcBef>
      <a:spcAft>
        <a:spcPct val="0"/>
      </a:spcAft>
      <a:defRPr sz="2400" kern="1200">
        <a:solidFill>
          <a:srgbClr val="000000"/>
        </a:solidFill>
        <a:latin typeface="Avenir" charset="0"/>
        <a:ea typeface="Avenir" charset="0"/>
        <a:cs typeface="Avenir" charset="0"/>
        <a:sym typeface="Avenir"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Slide Number Placeholder 3"/>
          <p:cNvSpPr>
            <a:spLocks noGrp="1"/>
          </p:cNvSpPr>
          <p:nvPr>
            <p:ph type="sldNum" sz="quarter" idx="10"/>
          </p:nvPr>
        </p:nvSpPr>
        <p:spPr/>
        <p:txBody>
          <a:bodyPr/>
          <a:lstStyle>
            <a:lvl1pPr>
              <a:defRPr/>
            </a:lvl1pPr>
          </a:lstStyle>
          <a:p>
            <a:fld id="{60BE676B-8D46-479A-AEDA-6CC87103A6BC}" type="slidenum">
              <a:rPr lang="en-US"/>
              <a:pPr/>
              <a:t>‹#›</a:t>
            </a:fld>
            <a:endParaRPr lang="en-US" sz="1200">
              <a:solidFill>
                <a:srgbClr val="898989"/>
              </a:solidFill>
            </a:endParaRPr>
          </a:p>
        </p:txBody>
      </p:sp>
    </p:spTree>
    <p:extLst>
      <p:ext uri="{BB962C8B-B14F-4D97-AF65-F5344CB8AC3E}">
        <p14:creationId xmlns:p14="http://schemas.microsoft.com/office/powerpoint/2010/main" val="465264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Slide Number Placeholder 3"/>
          <p:cNvSpPr>
            <a:spLocks noGrp="1"/>
          </p:cNvSpPr>
          <p:nvPr>
            <p:ph type="sldNum" sz="quarter" idx="10"/>
          </p:nvPr>
        </p:nvSpPr>
        <p:spPr/>
        <p:txBody>
          <a:bodyPr/>
          <a:lstStyle>
            <a:lvl1pPr>
              <a:defRPr/>
            </a:lvl1pPr>
          </a:lstStyle>
          <a:p>
            <a:fld id="{6DA043FF-3327-4095-96E4-FD9D36460FC6}" type="slidenum">
              <a:rPr lang="en-US"/>
              <a:pPr/>
              <a:t>‹#›</a:t>
            </a:fld>
            <a:endParaRPr lang="en-US" sz="1200">
              <a:solidFill>
                <a:srgbClr val="898989"/>
              </a:solidFill>
            </a:endParaRPr>
          </a:p>
        </p:txBody>
      </p:sp>
    </p:spTree>
    <p:extLst>
      <p:ext uri="{BB962C8B-B14F-4D97-AF65-F5344CB8AC3E}">
        <p14:creationId xmlns:p14="http://schemas.microsoft.com/office/powerpoint/2010/main" val="2630542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Slide Number Placeholder 3"/>
          <p:cNvSpPr>
            <a:spLocks noGrp="1"/>
          </p:cNvSpPr>
          <p:nvPr>
            <p:ph type="sldNum" sz="quarter" idx="10"/>
          </p:nvPr>
        </p:nvSpPr>
        <p:spPr/>
        <p:txBody>
          <a:bodyPr/>
          <a:lstStyle>
            <a:lvl1pPr>
              <a:defRPr/>
            </a:lvl1pPr>
          </a:lstStyle>
          <a:p>
            <a:fld id="{79CD9F4F-F363-4C54-B201-BF24F0A4BA08}" type="slidenum">
              <a:rPr lang="en-US"/>
              <a:pPr/>
              <a:t>‹#›</a:t>
            </a:fld>
            <a:endParaRPr lang="en-US" sz="1200">
              <a:solidFill>
                <a:srgbClr val="898989"/>
              </a:solidFill>
            </a:endParaRPr>
          </a:p>
        </p:txBody>
      </p:sp>
    </p:spTree>
    <p:extLst>
      <p:ext uri="{BB962C8B-B14F-4D97-AF65-F5344CB8AC3E}">
        <p14:creationId xmlns:p14="http://schemas.microsoft.com/office/powerpoint/2010/main" val="230013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Slide Number Placeholder 3"/>
          <p:cNvSpPr>
            <a:spLocks noGrp="1"/>
          </p:cNvSpPr>
          <p:nvPr>
            <p:ph type="sldNum" sz="quarter" idx="10"/>
          </p:nvPr>
        </p:nvSpPr>
        <p:spPr/>
        <p:txBody>
          <a:bodyPr/>
          <a:lstStyle>
            <a:lvl1pPr>
              <a:defRPr/>
            </a:lvl1pPr>
          </a:lstStyle>
          <a:p>
            <a:fld id="{0912BFDD-838C-4223-93E6-A83C89A29770}" type="slidenum">
              <a:rPr lang="en-US"/>
              <a:pPr/>
              <a:t>‹#›</a:t>
            </a:fld>
            <a:endParaRPr lang="en-US" sz="1200">
              <a:solidFill>
                <a:srgbClr val="898989"/>
              </a:solidFill>
            </a:endParaRPr>
          </a:p>
        </p:txBody>
      </p:sp>
    </p:spTree>
    <p:extLst>
      <p:ext uri="{BB962C8B-B14F-4D97-AF65-F5344CB8AC3E}">
        <p14:creationId xmlns:p14="http://schemas.microsoft.com/office/powerpoint/2010/main" val="3963570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30F7B1D0-8658-48EE-A9B6-BB529ADA331A}" type="slidenum">
              <a:rPr lang="en-US"/>
              <a:pPr/>
              <a:t>‹#›</a:t>
            </a:fld>
            <a:endParaRPr lang="en-US" sz="1200">
              <a:solidFill>
                <a:srgbClr val="898989"/>
              </a:solidFill>
            </a:endParaRPr>
          </a:p>
        </p:txBody>
      </p:sp>
    </p:spTree>
    <p:extLst>
      <p:ext uri="{BB962C8B-B14F-4D97-AF65-F5344CB8AC3E}">
        <p14:creationId xmlns:p14="http://schemas.microsoft.com/office/powerpoint/2010/main" val="297331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Slide Number Placeholder 4"/>
          <p:cNvSpPr>
            <a:spLocks noGrp="1"/>
          </p:cNvSpPr>
          <p:nvPr>
            <p:ph type="sldNum" sz="quarter" idx="10"/>
          </p:nvPr>
        </p:nvSpPr>
        <p:spPr/>
        <p:txBody>
          <a:bodyPr/>
          <a:lstStyle>
            <a:lvl1pPr>
              <a:defRPr/>
            </a:lvl1pPr>
          </a:lstStyle>
          <a:p>
            <a:fld id="{D7D98577-0089-4362-A443-38E46BE25C54}" type="slidenum">
              <a:rPr lang="en-US"/>
              <a:pPr/>
              <a:t>‹#›</a:t>
            </a:fld>
            <a:endParaRPr lang="en-US" sz="1200">
              <a:solidFill>
                <a:srgbClr val="898989"/>
              </a:solidFill>
            </a:endParaRPr>
          </a:p>
        </p:txBody>
      </p:sp>
    </p:spTree>
    <p:extLst>
      <p:ext uri="{BB962C8B-B14F-4D97-AF65-F5344CB8AC3E}">
        <p14:creationId xmlns:p14="http://schemas.microsoft.com/office/powerpoint/2010/main" val="213952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Slide Number Placeholder 6"/>
          <p:cNvSpPr>
            <a:spLocks noGrp="1"/>
          </p:cNvSpPr>
          <p:nvPr>
            <p:ph type="sldNum" sz="quarter" idx="10"/>
          </p:nvPr>
        </p:nvSpPr>
        <p:spPr/>
        <p:txBody>
          <a:bodyPr/>
          <a:lstStyle>
            <a:lvl1pPr>
              <a:defRPr/>
            </a:lvl1pPr>
          </a:lstStyle>
          <a:p>
            <a:fld id="{5F6DB21B-384C-4F53-A0A3-B7977CF5D956}" type="slidenum">
              <a:rPr lang="en-US"/>
              <a:pPr/>
              <a:t>‹#›</a:t>
            </a:fld>
            <a:endParaRPr lang="en-US" sz="1200">
              <a:solidFill>
                <a:srgbClr val="898989"/>
              </a:solidFill>
            </a:endParaRPr>
          </a:p>
        </p:txBody>
      </p:sp>
    </p:spTree>
    <p:extLst>
      <p:ext uri="{BB962C8B-B14F-4D97-AF65-F5344CB8AC3E}">
        <p14:creationId xmlns:p14="http://schemas.microsoft.com/office/powerpoint/2010/main" val="319576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Slide Number Placeholder 2"/>
          <p:cNvSpPr>
            <a:spLocks noGrp="1"/>
          </p:cNvSpPr>
          <p:nvPr>
            <p:ph type="sldNum" sz="quarter" idx="10"/>
          </p:nvPr>
        </p:nvSpPr>
        <p:spPr/>
        <p:txBody>
          <a:bodyPr/>
          <a:lstStyle>
            <a:lvl1pPr>
              <a:defRPr/>
            </a:lvl1pPr>
          </a:lstStyle>
          <a:p>
            <a:fld id="{6A4E51DE-0DC2-4BFE-A763-8184F8CB7269}" type="slidenum">
              <a:rPr lang="en-US"/>
              <a:pPr/>
              <a:t>‹#›</a:t>
            </a:fld>
            <a:endParaRPr lang="en-US" sz="1200">
              <a:solidFill>
                <a:srgbClr val="898989"/>
              </a:solidFill>
            </a:endParaRPr>
          </a:p>
        </p:txBody>
      </p:sp>
    </p:spTree>
    <p:extLst>
      <p:ext uri="{BB962C8B-B14F-4D97-AF65-F5344CB8AC3E}">
        <p14:creationId xmlns:p14="http://schemas.microsoft.com/office/powerpoint/2010/main" val="467798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642B2B53-C364-4B4A-AB75-3281F7217176}" type="slidenum">
              <a:rPr lang="en-US"/>
              <a:pPr/>
              <a:t>‹#›</a:t>
            </a:fld>
            <a:endParaRPr lang="en-US" sz="1200">
              <a:solidFill>
                <a:srgbClr val="898989"/>
              </a:solidFill>
            </a:endParaRPr>
          </a:p>
        </p:txBody>
      </p:sp>
    </p:spTree>
    <p:extLst>
      <p:ext uri="{BB962C8B-B14F-4D97-AF65-F5344CB8AC3E}">
        <p14:creationId xmlns:p14="http://schemas.microsoft.com/office/powerpoint/2010/main" val="100362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D8E55755-B3E9-4D94-84D8-D36B64DF3101}" type="slidenum">
              <a:rPr lang="en-US"/>
              <a:pPr/>
              <a:t>‹#›</a:t>
            </a:fld>
            <a:endParaRPr lang="en-US" sz="1200">
              <a:solidFill>
                <a:srgbClr val="898989"/>
              </a:solidFill>
            </a:endParaRPr>
          </a:p>
        </p:txBody>
      </p:sp>
    </p:spTree>
    <p:extLst>
      <p:ext uri="{BB962C8B-B14F-4D97-AF65-F5344CB8AC3E}">
        <p14:creationId xmlns:p14="http://schemas.microsoft.com/office/powerpoint/2010/main" val="363190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26F32A9-60FB-4EDC-A3D3-8B5987B58C72}" type="slidenum">
              <a:rPr lang="en-US"/>
              <a:pPr/>
              <a:t>‹#›</a:t>
            </a:fld>
            <a:endParaRPr lang="en-US" sz="1200">
              <a:solidFill>
                <a:srgbClr val="898989"/>
              </a:solidFill>
            </a:endParaRPr>
          </a:p>
        </p:txBody>
      </p:sp>
    </p:spTree>
    <p:extLst>
      <p:ext uri="{BB962C8B-B14F-4D97-AF65-F5344CB8AC3E}">
        <p14:creationId xmlns:p14="http://schemas.microsoft.com/office/powerpoint/2010/main" val="166468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p:cNvSpPr>
          <p:nvPr>
            <p:ph type="sldNum" sz="quarter" idx="2"/>
          </p:nvPr>
        </p:nvSpPr>
        <p:spPr bwMode="auto">
          <a:xfrm>
            <a:off x="6553200" y="6403975"/>
            <a:ext cx="2133600" cy="268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45719" tIns="45719" rIns="45719" bIns="45719" numCol="1" anchor="ctr" anchorCtr="0" compatLnSpc="1">
            <a:prstTxWarp prst="textNoShape">
              <a:avLst/>
            </a:prstTxWarp>
          </a:bodyPr>
          <a:lstStyle>
            <a:lvl1pPr algn="r">
              <a:defRPr/>
            </a:lvl1pPr>
          </a:lstStyle>
          <a:p>
            <a:fld id="{5ED931AC-13C3-4367-9AE2-1506F71CE198}" type="slidenum">
              <a:rPr lang="en-US"/>
              <a:pPr/>
              <a:t>‹#›</a:t>
            </a:fld>
            <a:endParaRPr lang="en-US" sz="1200">
              <a:solidFill>
                <a:srgbClr val="898989"/>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fontAlgn="base" hangingPunct="0">
        <a:spcBef>
          <a:spcPct val="0"/>
        </a:spcBef>
        <a:spcAft>
          <a:spcPct val="0"/>
        </a:spcAft>
        <a:defRPr sz="1200" kern="1200">
          <a:solidFill>
            <a:srgbClr val="000000"/>
          </a:solidFill>
          <a:latin typeface="+mj-lt"/>
          <a:ea typeface="+mj-ea"/>
          <a:cs typeface="+mj-cs"/>
          <a:sym typeface="Helvetica" panose="020B0604020202020204" pitchFamily="34" charset="0"/>
        </a:defRPr>
      </a:lvl1pPr>
      <a:lvl2pPr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2pPr>
      <a:lvl3pPr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3pPr>
      <a:lvl4pPr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4pPr>
      <a:lvl5pPr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5pPr>
      <a:lvl6pPr marL="457200"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6pPr>
      <a:lvl7pPr marL="914400"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7pPr>
      <a:lvl8pPr marL="1371600"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8pPr>
      <a:lvl9pPr marL="1828800" algn="l" defTabSz="457200" rtl="0" fontAlgn="base" hangingPunct="0">
        <a:spcBef>
          <a:spcPct val="0"/>
        </a:spcBef>
        <a:spcAft>
          <a:spcPct val="0"/>
        </a:spcAft>
        <a:defRPr sz="1200">
          <a:solidFill>
            <a:srgbClr val="000000"/>
          </a:solidFill>
          <a:latin typeface="Helvetica" panose="020B0604020202020204" pitchFamily="34" charset="0"/>
          <a:ea typeface="Helvetica" panose="020B0604020202020204" pitchFamily="34" charset="0"/>
          <a:cs typeface="Helvetica" panose="020B0604020202020204" pitchFamily="34" charset="0"/>
          <a:sym typeface="Helvetica" panose="020B0604020202020204" pitchFamily="34" charset="0"/>
        </a:defRPr>
      </a:lvl9pPr>
    </p:titleStyle>
    <p:bodyStyle>
      <a:lvl1pPr algn="l" defTabSz="457200" rtl="0" fontAlgn="base" hangingPunct="0">
        <a:spcBef>
          <a:spcPct val="0"/>
        </a:spcBef>
        <a:spcAft>
          <a:spcPct val="0"/>
        </a:spcAft>
        <a:defRPr sz="1200" kern="1200">
          <a:solidFill>
            <a:srgbClr val="000000"/>
          </a:solidFill>
          <a:latin typeface="+mn-lt"/>
          <a:ea typeface="+mn-ea"/>
          <a:cs typeface="+mn-cs"/>
          <a:sym typeface="Helvetica" panose="020B0604020202020204" pitchFamily="34" charset="0"/>
        </a:defRPr>
      </a:lvl1pPr>
      <a:lvl2pPr marL="228600" algn="l" defTabSz="457200" rtl="0" fontAlgn="base" hangingPunct="0">
        <a:spcBef>
          <a:spcPct val="0"/>
        </a:spcBef>
        <a:spcAft>
          <a:spcPct val="0"/>
        </a:spcAft>
        <a:defRPr sz="1200" kern="1200">
          <a:solidFill>
            <a:srgbClr val="000000"/>
          </a:solidFill>
          <a:latin typeface="+mn-lt"/>
          <a:ea typeface="+mn-ea"/>
          <a:cs typeface="+mn-cs"/>
          <a:sym typeface="Helvetica" panose="020B0604020202020204" pitchFamily="34" charset="0"/>
        </a:defRPr>
      </a:lvl2pPr>
      <a:lvl3pPr marL="457200" algn="l" defTabSz="457200" rtl="0" fontAlgn="base" hangingPunct="0">
        <a:spcBef>
          <a:spcPct val="0"/>
        </a:spcBef>
        <a:spcAft>
          <a:spcPct val="0"/>
        </a:spcAft>
        <a:defRPr sz="1200" kern="1200">
          <a:solidFill>
            <a:srgbClr val="000000"/>
          </a:solidFill>
          <a:latin typeface="+mn-lt"/>
          <a:ea typeface="+mn-ea"/>
          <a:cs typeface="+mn-cs"/>
          <a:sym typeface="Helvetica" panose="020B0604020202020204" pitchFamily="34" charset="0"/>
        </a:defRPr>
      </a:lvl3pPr>
      <a:lvl4pPr marL="685800" algn="l" defTabSz="457200" rtl="0" fontAlgn="base" hangingPunct="0">
        <a:spcBef>
          <a:spcPct val="0"/>
        </a:spcBef>
        <a:spcAft>
          <a:spcPct val="0"/>
        </a:spcAft>
        <a:defRPr sz="1200" kern="1200">
          <a:solidFill>
            <a:srgbClr val="000000"/>
          </a:solidFill>
          <a:latin typeface="+mn-lt"/>
          <a:ea typeface="+mn-ea"/>
          <a:cs typeface="+mn-cs"/>
          <a:sym typeface="Helvetica" panose="020B0604020202020204" pitchFamily="34" charset="0"/>
        </a:defRPr>
      </a:lvl4pPr>
      <a:lvl5pPr marL="914400" algn="l" defTabSz="457200" rtl="0" fontAlgn="base" hangingPunct="0">
        <a:spcBef>
          <a:spcPct val="0"/>
        </a:spcBef>
        <a:spcAft>
          <a:spcPct val="0"/>
        </a:spcAft>
        <a:defRPr sz="1200" kern="1200">
          <a:solidFill>
            <a:srgbClr val="000000"/>
          </a:solidFill>
          <a:latin typeface="+mn-lt"/>
          <a:ea typeface="+mn-ea"/>
          <a:cs typeface="+mn-cs"/>
          <a:sym typeface="Helvetica"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bizela.c@dhet.gov.za"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1" descr="SLIDE THEM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4" name="Rectangle 2"/>
          <p:cNvSpPr>
            <a:spLocks noGrp="1"/>
          </p:cNvSpPr>
          <p:nvPr>
            <p:ph type="title"/>
          </p:nvPr>
        </p:nvSpPr>
        <p:spPr bwMode="auto">
          <a:xfrm>
            <a:off x="500063" y="2000250"/>
            <a:ext cx="8143875" cy="12144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defTabSz="433388"/>
            <a:r>
              <a:rPr lang="en-US" sz="3800" b="1">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OMBUDSING IN SOUTHERN AFRICA UCT - WORKSHOP</a:t>
            </a:r>
            <a:endParaRPr lang="en-US"/>
          </a:p>
        </p:txBody>
      </p:sp>
      <p:sp>
        <p:nvSpPr>
          <p:cNvPr id="3075" name="Rectangle 3"/>
          <p:cNvSpPr>
            <a:spLocks noGrp="1"/>
          </p:cNvSpPr>
          <p:nvPr>
            <p:ph type="body" idx="1"/>
          </p:nvPr>
        </p:nvSpPr>
        <p:spPr bwMode="auto">
          <a:xfrm>
            <a:off x="685800" y="3571875"/>
            <a:ext cx="7958138" cy="2784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algn="ctr">
              <a:spcBef>
                <a:spcPts val="700"/>
              </a:spcBef>
              <a:buFont typeface="Arial" panose="020B0604020202020204" pitchFamily="34" charset="0"/>
              <a:buNone/>
            </a:pPr>
            <a:r>
              <a:rPr lang="en-US" sz="3200" b="1">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Mahlubi Mabizela</a:t>
            </a:r>
          </a:p>
          <a:p>
            <a:pPr algn="ctr">
              <a:spcBef>
                <a:spcPts val="700"/>
              </a:spcBef>
              <a:buFont typeface="Arial" panose="020B0604020202020204" pitchFamily="34" charset="0"/>
              <a:buNone/>
            </a:pPr>
            <a:r>
              <a:rPr lang="en-US" sz="3200" b="1">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Department of HE and Training</a:t>
            </a:r>
          </a:p>
          <a:p>
            <a:pPr algn="ctr">
              <a:spcBef>
                <a:spcPts val="700"/>
              </a:spcBef>
              <a:buFont typeface="Arial" panose="020B0604020202020204" pitchFamily="34" charset="0"/>
              <a:buNone/>
            </a:pPr>
            <a:r>
              <a:rPr lang="en-US" sz="3200" b="1">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hlinkClick r:id="rId3"/>
              </a:rPr>
              <a:t>mabizela.c@dhet.gov.za</a:t>
            </a:r>
            <a:endParaRPr lang="en-US" sz="3200" b="1">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endParaRPr>
          </a:p>
          <a:p>
            <a:pPr algn="ctr">
              <a:spcBef>
                <a:spcPts val="700"/>
              </a:spcBef>
              <a:buFont typeface="Arial" panose="020B0604020202020204" pitchFamily="34" charset="0"/>
              <a:buNone/>
            </a:pPr>
            <a:r>
              <a:rPr lang="en-US" sz="3200" b="1">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01 November 2013</a:t>
            </a:r>
            <a:endParaRPr lang="en-US"/>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9"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10</a:t>
            </a:r>
            <a:endParaRPr lang="en-US"/>
          </a:p>
        </p:txBody>
      </p:sp>
      <p:pic>
        <p:nvPicPr>
          <p:cNvPr id="12290"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1" name="Rectangle 3"/>
          <p:cNvSpPr>
            <a:spLocks noGrp="1"/>
          </p:cNvSpPr>
          <p:nvPr>
            <p:ph type="title"/>
          </p:nvPr>
        </p:nvSpPr>
        <p:spPr bwMode="auto">
          <a:xfrm>
            <a:off x="457200" y="274638"/>
            <a:ext cx="8229600" cy="939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Soudien Committee - philosophy</a:t>
            </a:r>
            <a:endParaRPr lang="en-US"/>
          </a:p>
        </p:txBody>
      </p:sp>
      <p:sp>
        <p:nvSpPr>
          <p:cNvPr id="12292" name="Rectangle 4"/>
          <p:cNvSpPr>
            <a:spLocks noGrp="1"/>
          </p:cNvSpPr>
          <p:nvPr>
            <p:ph type="body" idx="1"/>
          </p:nvPr>
        </p:nvSpPr>
        <p:spPr bwMode="auto">
          <a:xfrm>
            <a:off x="457200" y="1214438"/>
            <a:ext cx="8229600" cy="5141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a:spcBef>
                <a:spcPts val="700"/>
              </a:spcBef>
              <a:buFont typeface="Arial" panose="020B0604020202020204" pitchFamily="34" charset="0"/>
              <a:buNone/>
            </a:pPr>
            <a:r>
              <a:rPr lang="en-US" sz="3200">
                <a:latin typeface="Arial" panose="020B0604020202020204" pitchFamily="34" charset="0"/>
                <a:cs typeface="Arial" panose="020B0604020202020204" pitchFamily="34" charset="0"/>
                <a:sym typeface="Arial" panose="020B0604020202020204" pitchFamily="34" charset="0"/>
              </a:rPr>
              <a:t>“… </a:t>
            </a:r>
            <a:r>
              <a:rPr lang="en-US" sz="3200" u="sng">
                <a:latin typeface="Arial" panose="020B0604020202020204" pitchFamily="34" charset="0"/>
                <a:cs typeface="Arial" panose="020B0604020202020204" pitchFamily="34" charset="0"/>
                <a:sym typeface="Arial" panose="020B0604020202020204" pitchFamily="34" charset="0"/>
              </a:rPr>
              <a:t>discriminating for the purpose of redressing past inequalities and injustices is not regarded as unfair discrimination</a:t>
            </a:r>
            <a:r>
              <a:rPr lang="en-US" sz="3200">
                <a:latin typeface="Arial" panose="020B0604020202020204" pitchFamily="34" charset="0"/>
                <a:cs typeface="Arial" panose="020B0604020202020204" pitchFamily="34" charset="0"/>
                <a:sym typeface="Arial" panose="020B0604020202020204" pitchFamily="34" charset="0"/>
              </a:rPr>
              <a:t>. … It is important to highlight this issue because, while it is not contrary to the objective of redressing past inequalities, it clearly indicates that there are acceptable limits and constraints to unfair discrimination” (p.37).</a:t>
            </a:r>
            <a:endParaRPr lang="en-US"/>
          </a:p>
        </p:txBody>
      </p:sp>
      <p:sp>
        <p:nvSpPr>
          <p:cNvPr id="12293"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10</a:t>
            </a: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 calcmode="lin" valueType="num">
                                      <p:cBhvr additive="base">
                                        <p:cTn id="7" dur="500" fill="hold"/>
                                        <p:tgtEl>
                                          <p:spTgt spid="1229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11</a:t>
            </a:r>
            <a:endParaRPr lang="en-US"/>
          </a:p>
        </p:txBody>
      </p:sp>
      <p:pic>
        <p:nvPicPr>
          <p:cNvPr id="13314"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15" name="Rectangle 3"/>
          <p:cNvSpPr>
            <a:spLocks noGrp="1"/>
          </p:cNvSpPr>
          <p:nvPr>
            <p:ph type="title"/>
          </p:nvPr>
        </p:nvSpPr>
        <p:spPr bwMode="auto">
          <a:xfrm>
            <a:off x="457200" y="500063"/>
            <a:ext cx="8229600" cy="12144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Soudien Committee -  recommendation</a:t>
            </a:r>
            <a:endParaRPr lang="en-US"/>
          </a:p>
        </p:txBody>
      </p:sp>
      <p:sp>
        <p:nvSpPr>
          <p:cNvPr id="13316" name="Rectangle 4"/>
          <p:cNvSpPr>
            <a:spLocks noGrp="1"/>
          </p:cNvSpPr>
          <p:nvPr>
            <p:ph type="body" idx="1"/>
          </p:nvPr>
        </p:nvSpPr>
        <p:spPr bwMode="auto">
          <a:xfrm>
            <a:off x="457200" y="1714500"/>
            <a:ext cx="8229600" cy="47863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342900" indent="-342900">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“11.4 The Committee recommends that every institution, via its council, establishes an Office of the Ombudsman. The Ombudsman would need to be independent of the institution and would receive and deal with all complaints relating to discrimination within that particular institution” (p.21). Interestingly, this is under governance sub-heading.</a:t>
            </a:r>
            <a:endParaRPr lang="en-US"/>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7"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12</a:t>
            </a:r>
            <a:endParaRPr lang="en-US"/>
          </a:p>
        </p:txBody>
      </p:sp>
      <p:pic>
        <p:nvPicPr>
          <p:cNvPr id="14338"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39" name="Rectangle 3"/>
          <p:cNvSpPr>
            <a:spLocks noGrp="1"/>
          </p:cNvSpPr>
          <p:nvPr>
            <p:ph type="title"/>
          </p:nvPr>
        </p:nvSpPr>
        <p:spPr bwMode="auto">
          <a:xfrm>
            <a:off x="457200" y="428625"/>
            <a:ext cx="8229600" cy="714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Experience, Thinking  and Vision</a:t>
            </a:r>
            <a:endParaRPr lang="en-US"/>
          </a:p>
        </p:txBody>
      </p:sp>
      <p:sp>
        <p:nvSpPr>
          <p:cNvPr id="14340" name="Rectangle 4"/>
          <p:cNvSpPr>
            <a:spLocks noGrp="1"/>
          </p:cNvSpPr>
          <p:nvPr>
            <p:ph type="body" idx="1"/>
          </p:nvPr>
        </p:nvSpPr>
        <p:spPr bwMode="auto">
          <a:xfrm>
            <a:off x="571500" y="1284288"/>
            <a:ext cx="8115300" cy="5072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a:lnSpc>
                <a:spcPct val="90000"/>
              </a:lnSpc>
              <a:spcBef>
                <a:spcPts val="500"/>
              </a:spcBef>
              <a:buFont typeface="Arial" panose="020B0604020202020204" pitchFamily="34" charset="0"/>
              <a:buNone/>
            </a:pPr>
            <a:r>
              <a:rPr lang="en-US" sz="2400" i="1">
                <a:latin typeface="Arial" panose="020B0604020202020204" pitchFamily="34" charset="0"/>
                <a:cs typeface="Arial" panose="020B0604020202020204" pitchFamily="34" charset="0"/>
                <a:sym typeface="Arial" panose="020B0604020202020204" pitchFamily="34" charset="0"/>
              </a:rPr>
              <a:t>A number of HEIs have been subjected to some form of investigation and independent assessment ... The viability of these institutions has been threatened by weak leadership and governance structures and procedures, poor planning, corruption, autocratic management practices, and low levels of accountability. </a:t>
            </a:r>
            <a:r>
              <a:rPr lang="en-US" sz="2400" i="1" u="sng">
                <a:latin typeface="Arial" panose="020B0604020202020204" pitchFamily="34" charset="0"/>
                <a:cs typeface="Arial" panose="020B0604020202020204" pitchFamily="34" charset="0"/>
                <a:sym typeface="Arial" panose="020B0604020202020204" pitchFamily="34" charset="0"/>
              </a:rPr>
              <a:t>A review of existing leadership and governance structures is central to any transformation agenda for higher education institutions</a:t>
            </a:r>
            <a:r>
              <a:rPr lang="en-US" sz="2400" i="1">
                <a:latin typeface="Arial" panose="020B0604020202020204" pitchFamily="34" charset="0"/>
                <a:cs typeface="Arial" panose="020B0604020202020204" pitchFamily="34" charset="0"/>
                <a:sym typeface="Arial" panose="020B0604020202020204" pitchFamily="34" charset="0"/>
              </a:rPr>
              <a:t>. In a number of universities, leadership capacity within the different echelons of the institutional hierarchy is lacking as is the practice of inclusive and democratic governance. This may necessitate a review of the legislation and accompanying regulations (Green Paper).</a:t>
            </a:r>
            <a:endParaRPr lang="en-US"/>
          </a:p>
        </p:txBody>
      </p:sp>
      <p:sp>
        <p:nvSpPr>
          <p:cNvPr id="14341"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12</a:t>
            </a: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 calcmode="lin" valueType="num">
                                      <p:cBhvr additive="base">
                                        <p:cTn id="7" dur="500" fill="hold"/>
                                        <p:tgtEl>
                                          <p:spTgt spid="1434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4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13</a:t>
            </a:r>
            <a:endParaRPr lang="en-US"/>
          </a:p>
        </p:txBody>
      </p:sp>
      <p:pic>
        <p:nvPicPr>
          <p:cNvPr id="15362"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3" name="Rectangle 3"/>
          <p:cNvSpPr>
            <a:spLocks noGrp="1"/>
          </p:cNvSpPr>
          <p:nvPr>
            <p:ph type="title"/>
          </p:nvPr>
        </p:nvSpPr>
        <p:spPr bwMode="auto">
          <a:xfrm>
            <a:off x="457200" y="428625"/>
            <a:ext cx="8229600" cy="10715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defTabSz="433388"/>
            <a:r>
              <a:rPr lang="en-US" sz="3400" b="1">
                <a:latin typeface="Arial" panose="020B0604020202020204" pitchFamily="34" charset="0"/>
                <a:cs typeface="Arial" panose="020B0604020202020204" pitchFamily="34" charset="0"/>
                <a:sym typeface="Arial" panose="020B0604020202020204" pitchFamily="34" charset="0"/>
              </a:rPr>
              <a:t>DHET Experience, Thinking  and Vision</a:t>
            </a:r>
            <a:endParaRPr lang="en-US"/>
          </a:p>
        </p:txBody>
      </p:sp>
      <p:sp>
        <p:nvSpPr>
          <p:cNvPr id="15364" name="Rectangle 4"/>
          <p:cNvSpPr>
            <a:spLocks noGrp="1"/>
          </p:cNvSpPr>
          <p:nvPr>
            <p:ph type="body" idx="1"/>
          </p:nvPr>
        </p:nvSpPr>
        <p:spPr bwMode="auto">
          <a:xfrm>
            <a:off x="457200" y="1643063"/>
            <a:ext cx="8229600" cy="5078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In the past three years, or so, there has been a marked increase in the number of complaints that reach the DHET, largely from students and to some extent by staff (academics and administration).</a:t>
            </a:r>
            <a:endParaRPr lang="en-US" sz="2800">
              <a:latin typeface="Arial" panose="020B0604020202020204" pitchFamily="34" charset="0"/>
              <a:cs typeface="Arial" panose="020B0604020202020204" pitchFamily="34" charset="0"/>
              <a:sym typeface="Arial" panose="020B0604020202020204" pitchFamily="34" charset="0"/>
            </a:endParaRPr>
          </a:p>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Complaints are either directed to the Minister, DG, Officials, DHET hotline, Presidential hotline, political parties or even through Parliament.</a:t>
            </a:r>
            <a:endParaRPr lang="en-US"/>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14</a:t>
            </a:r>
            <a:endParaRPr lang="en-US"/>
          </a:p>
        </p:txBody>
      </p:sp>
      <p:pic>
        <p:nvPicPr>
          <p:cNvPr id="16386"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7" name="Rectangle 3"/>
          <p:cNvSpPr>
            <a:spLocks noGrp="1"/>
          </p:cNvSpPr>
          <p:nvPr>
            <p:ph type="title"/>
          </p:nvPr>
        </p:nvSpPr>
        <p:spPr bwMode="auto">
          <a:xfrm>
            <a:off x="457200" y="428625"/>
            <a:ext cx="8229600" cy="10715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defTabSz="433388"/>
            <a:r>
              <a:rPr lang="en-US" sz="3400" b="1">
                <a:latin typeface="Arial" panose="020B0604020202020204" pitchFamily="34" charset="0"/>
                <a:cs typeface="Arial" panose="020B0604020202020204" pitchFamily="34" charset="0"/>
                <a:sym typeface="Arial" panose="020B0604020202020204" pitchFamily="34" charset="0"/>
              </a:rPr>
              <a:t>DHET Experience, Thinking  and Vision</a:t>
            </a:r>
            <a:endParaRPr lang="en-US"/>
          </a:p>
        </p:txBody>
      </p:sp>
      <p:sp>
        <p:nvSpPr>
          <p:cNvPr id="16388" name="Rectangle 4"/>
          <p:cNvSpPr>
            <a:spLocks noGrp="1"/>
          </p:cNvSpPr>
          <p:nvPr>
            <p:ph type="body" idx="1"/>
          </p:nvPr>
        </p:nvSpPr>
        <p:spPr bwMode="auto">
          <a:xfrm>
            <a:off x="457200" y="1643063"/>
            <a:ext cx="8229600" cy="4713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Undergraduate student complaints are generally mixed, ranging between ‘chance-takers’ who want to have their way after having gone through the university process till the end and the very serious ones where a university has simply not put an effort to resolve a complaint (sometimes due to attitudes).</a:t>
            </a:r>
            <a:endParaRPr lang="en-US"/>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15</a:t>
            </a:r>
            <a:endParaRPr lang="en-US"/>
          </a:p>
        </p:txBody>
      </p:sp>
      <p:pic>
        <p:nvPicPr>
          <p:cNvPr id="17410"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1" name="Rectangle 3"/>
          <p:cNvSpPr>
            <a:spLocks noGrp="1"/>
          </p:cNvSpPr>
          <p:nvPr>
            <p:ph type="title"/>
          </p:nvPr>
        </p:nvSpPr>
        <p:spPr bwMode="auto">
          <a:xfrm>
            <a:off x="457200" y="284163"/>
            <a:ext cx="8229600" cy="12874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DHET Experience, Thinking  and Vision</a:t>
            </a:r>
            <a:endParaRPr lang="en-US"/>
          </a:p>
        </p:txBody>
      </p:sp>
      <p:sp>
        <p:nvSpPr>
          <p:cNvPr id="17412" name="Rectangle 4"/>
          <p:cNvSpPr>
            <a:spLocks noGrp="1"/>
          </p:cNvSpPr>
          <p:nvPr>
            <p:ph type="body" idx="1"/>
          </p:nvPr>
        </p:nvSpPr>
        <p:spPr bwMode="auto">
          <a:xfrm>
            <a:off x="457200" y="1571625"/>
            <a:ext cx="8229600" cy="4784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The few post graduate student complaints the DHET receives are often credible, i.e. less of chance-taking.</a:t>
            </a:r>
            <a:endParaRPr lang="en-US" sz="2800">
              <a:latin typeface="Arial" panose="020B0604020202020204" pitchFamily="34" charset="0"/>
              <a:cs typeface="Arial" panose="020B0604020202020204" pitchFamily="34" charset="0"/>
              <a:sym typeface="Arial" panose="020B0604020202020204" pitchFamily="34" charset="0"/>
            </a:endParaRPr>
          </a:p>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Often, the most serious cases are those that come from staff, particularly academics. Often, these are a reflection of suppressed dissenting voices or even corrupt practices</a:t>
            </a:r>
            <a:endParaRPr lang="en-US"/>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16</a:t>
            </a:r>
            <a:endParaRPr lang="en-US"/>
          </a:p>
        </p:txBody>
      </p:sp>
      <p:pic>
        <p:nvPicPr>
          <p:cNvPr id="18434"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435" name="Rectangle 3"/>
          <p:cNvSpPr>
            <a:spLocks noGrp="1"/>
          </p:cNvSpPr>
          <p:nvPr>
            <p:ph type="title"/>
          </p:nvPr>
        </p:nvSpPr>
        <p:spPr bwMode="auto">
          <a:xfrm>
            <a:off x="457200" y="274638"/>
            <a:ext cx="8229600" cy="939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Some Suggestions</a:t>
            </a:r>
            <a:endParaRPr lang="en-US"/>
          </a:p>
        </p:txBody>
      </p:sp>
      <p:sp>
        <p:nvSpPr>
          <p:cNvPr id="18436" name="Rectangle 4"/>
          <p:cNvSpPr>
            <a:spLocks noGrp="1"/>
          </p:cNvSpPr>
          <p:nvPr>
            <p:ph type="body" idx="1"/>
          </p:nvPr>
        </p:nvSpPr>
        <p:spPr bwMode="auto">
          <a:xfrm>
            <a:off x="457200" y="1214438"/>
            <a:ext cx="8229600" cy="5141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Generally, complainants (students and staff) have little knowledge of university rules and procedures for channelling their complaints. Therefore, there is a need for education on institutional rules and procedures, but generally beyond university rules.</a:t>
            </a:r>
            <a:endParaRPr lang="en-US" sz="2800">
              <a:latin typeface="Arial" panose="020B0604020202020204" pitchFamily="34" charset="0"/>
              <a:cs typeface="Arial" panose="020B0604020202020204" pitchFamily="34" charset="0"/>
              <a:sym typeface="Arial" panose="020B0604020202020204" pitchFamily="34" charset="0"/>
            </a:endParaRPr>
          </a:p>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Offices of Ombudsmen, where they exist, are generally little known or are not trusted.</a:t>
            </a:r>
            <a:endParaRPr lang="en-US"/>
          </a:p>
        </p:txBody>
      </p:sp>
      <p:sp>
        <p:nvSpPr>
          <p:cNvPr id="18437"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16</a:t>
            </a:r>
            <a:endParaRPr lang="en-US"/>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17</a:t>
            </a:r>
            <a:endParaRPr lang="en-US"/>
          </a:p>
        </p:txBody>
      </p:sp>
      <p:pic>
        <p:nvPicPr>
          <p:cNvPr id="19458"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9459" name="Rectangle 3"/>
          <p:cNvSpPr>
            <a:spLocks noGrp="1"/>
          </p:cNvSpPr>
          <p:nvPr>
            <p:ph type="title"/>
          </p:nvPr>
        </p:nvSpPr>
        <p:spPr bwMode="auto">
          <a:xfrm>
            <a:off x="457200" y="428625"/>
            <a:ext cx="8229600" cy="785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Some Suggestions</a:t>
            </a:r>
            <a:endParaRPr lang="en-US"/>
          </a:p>
        </p:txBody>
      </p:sp>
      <p:sp>
        <p:nvSpPr>
          <p:cNvPr id="19460" name="Rectangle 4"/>
          <p:cNvSpPr>
            <a:spLocks noGrp="1"/>
          </p:cNvSpPr>
          <p:nvPr>
            <p:ph type="body" idx="1"/>
          </p:nvPr>
        </p:nvSpPr>
        <p:spPr bwMode="auto">
          <a:xfrm>
            <a:off x="457200" y="1355725"/>
            <a:ext cx="8229600" cy="5365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Complainants are not always ‘chance-takers’, therefore, each case must be taken seriously until its conclusion. </a:t>
            </a:r>
            <a:endParaRPr lang="en-US" sz="2800">
              <a:latin typeface="Arial" panose="020B0604020202020204" pitchFamily="34" charset="0"/>
              <a:cs typeface="Arial" panose="020B0604020202020204" pitchFamily="34" charset="0"/>
              <a:sym typeface="Arial" panose="020B0604020202020204" pitchFamily="34" charset="0"/>
            </a:endParaRPr>
          </a:p>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Institutions too, need to be changed/educated (management, leadership, academics and traditions/culture). In fact, some managers and academics are  intolerant of students, some of whom struggle to articulate their negative encounters. </a:t>
            </a:r>
            <a:endParaRPr lang="en-US"/>
          </a:p>
        </p:txBody>
      </p:sp>
      <p:sp>
        <p:nvSpPr>
          <p:cNvPr id="19461"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17</a:t>
            </a:r>
            <a:endParaRPr lang="en-US"/>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18</a:t>
            </a:r>
            <a:endParaRPr lang="en-US"/>
          </a:p>
        </p:txBody>
      </p:sp>
      <p:pic>
        <p:nvPicPr>
          <p:cNvPr id="20482"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83" name="Rectangle 3"/>
          <p:cNvSpPr>
            <a:spLocks noGrp="1"/>
          </p:cNvSpPr>
          <p:nvPr>
            <p:ph type="title"/>
          </p:nvPr>
        </p:nvSpPr>
        <p:spPr bwMode="auto">
          <a:xfrm>
            <a:off x="457200" y="428625"/>
            <a:ext cx="8229600" cy="9286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Some Suggestions</a:t>
            </a:r>
            <a:endParaRPr lang="en-US"/>
          </a:p>
        </p:txBody>
      </p:sp>
      <p:sp>
        <p:nvSpPr>
          <p:cNvPr id="20484" name="Rectangle 4"/>
          <p:cNvSpPr>
            <a:spLocks noGrp="1"/>
          </p:cNvSpPr>
          <p:nvPr>
            <p:ph type="body" idx="1"/>
          </p:nvPr>
        </p:nvSpPr>
        <p:spPr bwMode="auto">
          <a:xfrm>
            <a:off x="457200" y="1500188"/>
            <a:ext cx="8229600" cy="5221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Perhaps, a community of practice for Ombudsmen is now due.</a:t>
            </a:r>
            <a:endParaRPr lang="en-US" sz="2800">
              <a:latin typeface="Arial" panose="020B0604020202020204" pitchFamily="34" charset="0"/>
              <a:cs typeface="Arial" panose="020B0604020202020204" pitchFamily="34" charset="0"/>
              <a:sym typeface="Arial" panose="020B0604020202020204" pitchFamily="34" charset="0"/>
            </a:endParaRPr>
          </a:p>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How should the Ombudsmen offices relate to the DHET?</a:t>
            </a:r>
            <a:endParaRPr lang="en-US" sz="2800">
              <a:latin typeface="Arial" panose="020B0604020202020204" pitchFamily="34" charset="0"/>
              <a:cs typeface="Arial" panose="020B0604020202020204" pitchFamily="34" charset="0"/>
              <a:sym typeface="Arial" panose="020B0604020202020204" pitchFamily="34" charset="0"/>
            </a:endParaRPr>
          </a:p>
          <a:p>
            <a:pPr marL="522288" lvl="1" indent="-522288">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Should the Department consider an Ombudsman Office? </a:t>
            </a:r>
            <a:endParaRPr lang="en-US"/>
          </a:p>
        </p:txBody>
      </p:sp>
      <p:sp>
        <p:nvSpPr>
          <p:cNvPr id="20485"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18</a:t>
            </a:r>
            <a:endParaRPr lang="en-US"/>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2</a:t>
            </a:r>
            <a:endParaRPr lang="en-US"/>
          </a:p>
        </p:txBody>
      </p:sp>
      <p:pic>
        <p:nvPicPr>
          <p:cNvPr id="4098"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9" name="Rectangle 3"/>
          <p:cNvSpPr>
            <a:spLocks noGrp="1"/>
          </p:cNvSpPr>
          <p:nvPr>
            <p:ph type="title"/>
          </p:nvPr>
        </p:nvSpPr>
        <p:spPr bwMode="auto">
          <a:xfrm>
            <a:off x="457200" y="500063"/>
            <a:ext cx="8229600" cy="714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4000" b="1">
                <a:latin typeface="Arial" panose="020B0604020202020204" pitchFamily="34" charset="0"/>
                <a:cs typeface="Arial" panose="020B0604020202020204" pitchFamily="34" charset="0"/>
                <a:sym typeface="Arial" panose="020B0604020202020204" pitchFamily="34" charset="0"/>
              </a:rPr>
              <a:t>Outline</a:t>
            </a:r>
            <a:endParaRPr lang="en-US"/>
          </a:p>
        </p:txBody>
      </p:sp>
      <p:sp>
        <p:nvSpPr>
          <p:cNvPr id="4100" name="Rectangle 4"/>
          <p:cNvSpPr>
            <a:spLocks noGrp="1"/>
          </p:cNvSpPr>
          <p:nvPr>
            <p:ph type="body" idx="1"/>
          </p:nvPr>
        </p:nvSpPr>
        <p:spPr bwMode="auto">
          <a:xfrm>
            <a:off x="457200" y="1357313"/>
            <a:ext cx="8229600" cy="49974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428625" indent="-428625">
              <a:lnSpc>
                <a:spcPct val="80000"/>
              </a:lnSpc>
              <a:spcBef>
                <a:spcPts val="900"/>
              </a:spcBef>
              <a:buFont typeface="Wingdings" panose="05000000000000000000" pitchFamily="2" charset="2"/>
              <a:buChar char="➢"/>
            </a:pPr>
            <a:r>
              <a:rPr lang="en-US" sz="4000">
                <a:latin typeface="Arial" panose="020B0604020202020204" pitchFamily="34" charset="0"/>
                <a:cs typeface="Arial" panose="020B0604020202020204" pitchFamily="34" charset="0"/>
                <a:sym typeface="Arial" panose="020B0604020202020204" pitchFamily="34" charset="0"/>
              </a:rPr>
              <a:t>Introduction</a:t>
            </a:r>
          </a:p>
          <a:p>
            <a:pPr marL="428625" indent="-428625">
              <a:lnSpc>
                <a:spcPct val="80000"/>
              </a:lnSpc>
              <a:spcBef>
                <a:spcPts val="900"/>
              </a:spcBef>
              <a:buFont typeface="Wingdings" panose="05000000000000000000" pitchFamily="2" charset="2"/>
              <a:buChar char="➢"/>
            </a:pPr>
            <a:r>
              <a:rPr lang="en-US" sz="4000">
                <a:latin typeface="Arial" panose="020B0604020202020204" pitchFamily="34" charset="0"/>
                <a:cs typeface="Arial" panose="020B0604020202020204" pitchFamily="34" charset="0"/>
                <a:sym typeface="Arial" panose="020B0604020202020204" pitchFamily="34" charset="0"/>
              </a:rPr>
              <a:t>Enabling Policy – White Paper</a:t>
            </a:r>
          </a:p>
          <a:p>
            <a:pPr marL="823913" lvl="1" indent="-366713">
              <a:lnSpc>
                <a:spcPct val="80000"/>
              </a:lnSpc>
              <a:spcBef>
                <a:spcPts val="800"/>
              </a:spcBef>
              <a:buFont typeface="Wingdings" panose="05000000000000000000" pitchFamily="2" charset="2"/>
              <a:buChar char="✓"/>
            </a:pPr>
            <a:r>
              <a:rPr lang="en-US" sz="3600">
                <a:latin typeface="Arial" panose="020B0604020202020204" pitchFamily="34" charset="0"/>
                <a:cs typeface="Arial" panose="020B0604020202020204" pitchFamily="34" charset="0"/>
                <a:sym typeface="Arial" panose="020B0604020202020204" pitchFamily="34" charset="0"/>
              </a:rPr>
              <a:t> On Governance</a:t>
            </a:r>
          </a:p>
          <a:p>
            <a:pPr marL="823913" lvl="1" indent="-366713">
              <a:lnSpc>
                <a:spcPct val="80000"/>
              </a:lnSpc>
              <a:spcBef>
                <a:spcPts val="800"/>
              </a:spcBef>
              <a:buFont typeface="Wingdings" panose="05000000000000000000" pitchFamily="2" charset="2"/>
              <a:buChar char="✓"/>
            </a:pPr>
            <a:r>
              <a:rPr lang="en-US" sz="3600">
                <a:latin typeface="Arial" panose="020B0604020202020204" pitchFamily="34" charset="0"/>
                <a:cs typeface="Arial" panose="020B0604020202020204" pitchFamily="34" charset="0"/>
                <a:sym typeface="Arial" panose="020B0604020202020204" pitchFamily="34" charset="0"/>
              </a:rPr>
              <a:t> On Transformation</a:t>
            </a:r>
          </a:p>
          <a:p>
            <a:pPr marL="428625" indent="-428625">
              <a:lnSpc>
                <a:spcPct val="80000"/>
              </a:lnSpc>
              <a:spcBef>
                <a:spcPts val="900"/>
              </a:spcBef>
              <a:buFont typeface="Wingdings" panose="05000000000000000000" pitchFamily="2" charset="2"/>
              <a:buChar char="➢"/>
            </a:pPr>
            <a:r>
              <a:rPr lang="en-US" sz="4000">
                <a:latin typeface="Arial" panose="020B0604020202020204" pitchFamily="34" charset="0"/>
                <a:cs typeface="Arial" panose="020B0604020202020204" pitchFamily="34" charset="0"/>
                <a:sym typeface="Arial" panose="020B0604020202020204" pitchFamily="34" charset="0"/>
              </a:rPr>
              <a:t>Soudien Committee Findings and Recommendations</a:t>
            </a:r>
          </a:p>
          <a:p>
            <a:pPr marL="428625" indent="-428625">
              <a:lnSpc>
                <a:spcPct val="80000"/>
              </a:lnSpc>
              <a:spcBef>
                <a:spcPts val="900"/>
              </a:spcBef>
              <a:buFont typeface="Wingdings" panose="05000000000000000000" pitchFamily="2" charset="2"/>
              <a:buChar char="➢"/>
            </a:pPr>
            <a:r>
              <a:rPr lang="en-US" sz="4000">
                <a:latin typeface="Arial" panose="020B0604020202020204" pitchFamily="34" charset="0"/>
                <a:cs typeface="Arial" panose="020B0604020202020204" pitchFamily="34" charset="0"/>
                <a:sym typeface="Arial" panose="020B0604020202020204" pitchFamily="34" charset="0"/>
              </a:rPr>
              <a:t>DHET Experience, Thinking  and Vision</a:t>
            </a:r>
          </a:p>
          <a:p>
            <a:pPr marL="428625" indent="-428625">
              <a:lnSpc>
                <a:spcPct val="80000"/>
              </a:lnSpc>
              <a:spcBef>
                <a:spcPts val="900"/>
              </a:spcBef>
              <a:buFont typeface="Wingdings" panose="05000000000000000000" pitchFamily="2" charset="2"/>
              <a:buChar char="➢"/>
            </a:pPr>
            <a:r>
              <a:rPr lang="en-US" sz="4000">
                <a:latin typeface="Arial" panose="020B0604020202020204" pitchFamily="34" charset="0"/>
                <a:cs typeface="Arial" panose="020B0604020202020204" pitchFamily="34" charset="0"/>
                <a:sym typeface="Arial" panose="020B0604020202020204" pitchFamily="34" charset="0"/>
              </a:rPr>
              <a:t>Some Suggestions</a:t>
            </a:r>
            <a:endParaRPr lang="en-US"/>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3</a:t>
            </a:r>
            <a:endParaRPr lang="en-US"/>
          </a:p>
        </p:txBody>
      </p:sp>
      <p:pic>
        <p:nvPicPr>
          <p:cNvPr id="5122"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3" name="Rectangle 3"/>
          <p:cNvSpPr>
            <a:spLocks noGrp="1"/>
          </p:cNvSpPr>
          <p:nvPr>
            <p:ph type="title"/>
          </p:nvPr>
        </p:nvSpPr>
        <p:spPr bwMode="auto">
          <a:xfrm>
            <a:off x="457200" y="500063"/>
            <a:ext cx="8229600" cy="9286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4000" b="1">
                <a:latin typeface="Arial" panose="020B0604020202020204" pitchFamily="34" charset="0"/>
                <a:cs typeface="Arial" panose="020B0604020202020204" pitchFamily="34" charset="0"/>
                <a:sym typeface="Arial" panose="020B0604020202020204" pitchFamily="34" charset="0"/>
              </a:rPr>
              <a:t>Introduction</a:t>
            </a:r>
            <a:endParaRPr lang="en-US"/>
          </a:p>
        </p:txBody>
      </p:sp>
      <p:sp>
        <p:nvSpPr>
          <p:cNvPr id="5124" name="Rectangle 4"/>
          <p:cNvSpPr>
            <a:spLocks noGrp="1"/>
          </p:cNvSpPr>
          <p:nvPr>
            <p:ph type="body" idx="1"/>
          </p:nvPr>
        </p:nvSpPr>
        <p:spPr bwMode="auto">
          <a:xfrm>
            <a:off x="457200" y="1571625"/>
            <a:ext cx="8229600" cy="4784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460375" lvl="2" indent="-460375">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There is no specific or direct reference to Ombudsman’s offices or similar structure in the White Paper.</a:t>
            </a:r>
            <a:endParaRPr lang="en-US" sz="2400">
              <a:latin typeface="Arial" panose="020B0604020202020204" pitchFamily="34" charset="0"/>
              <a:cs typeface="Arial" panose="020B0604020202020204" pitchFamily="34" charset="0"/>
              <a:sym typeface="Arial" panose="020B0604020202020204" pitchFamily="34" charset="0"/>
            </a:endParaRPr>
          </a:p>
          <a:p>
            <a:pPr marL="460375" lvl="2" indent="-460375">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Yet, the offices of Ombudsmen (?) enhance administration and governance of institutions.</a:t>
            </a:r>
            <a:endParaRPr lang="en-US" sz="2400">
              <a:latin typeface="Arial" panose="020B0604020202020204" pitchFamily="34" charset="0"/>
              <a:cs typeface="Arial" panose="020B0604020202020204" pitchFamily="34" charset="0"/>
              <a:sym typeface="Arial" panose="020B0604020202020204" pitchFamily="34" charset="0"/>
            </a:endParaRPr>
          </a:p>
          <a:p>
            <a:pPr marL="460375" lvl="2" indent="-460375">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They add to the fair administration of justice, thereby enhance the transformation agenda of our system.</a:t>
            </a:r>
            <a:endParaRPr lang="en-US"/>
          </a:p>
        </p:txBody>
      </p:sp>
      <p:sp>
        <p:nvSpPr>
          <p:cNvPr id="5125"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3</a:t>
            </a:r>
            <a:endParaRPr lang="en-US"/>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4</a:t>
            </a:r>
            <a:endParaRPr lang="en-US"/>
          </a:p>
        </p:txBody>
      </p:sp>
      <p:pic>
        <p:nvPicPr>
          <p:cNvPr id="6146"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47" name="Rectangle 3"/>
          <p:cNvSpPr>
            <a:spLocks noGrp="1"/>
          </p:cNvSpPr>
          <p:nvPr>
            <p:ph type="title"/>
          </p:nvPr>
        </p:nvSpPr>
        <p:spPr bwMode="auto">
          <a:xfrm>
            <a:off x="457200" y="427038"/>
            <a:ext cx="8229600" cy="6445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4000" b="1">
                <a:latin typeface="Arial" panose="020B0604020202020204" pitchFamily="34" charset="0"/>
                <a:cs typeface="Arial" panose="020B0604020202020204" pitchFamily="34" charset="0"/>
                <a:sym typeface="Arial" panose="020B0604020202020204" pitchFamily="34" charset="0"/>
              </a:rPr>
              <a:t>Enabling Policy – White Paper</a:t>
            </a:r>
            <a:endParaRPr lang="en-US"/>
          </a:p>
        </p:txBody>
      </p:sp>
      <p:sp>
        <p:nvSpPr>
          <p:cNvPr id="6148" name="Rectangle 4"/>
          <p:cNvSpPr>
            <a:spLocks noGrp="1"/>
          </p:cNvSpPr>
          <p:nvPr>
            <p:ph type="body" idx="1"/>
          </p:nvPr>
        </p:nvSpPr>
        <p:spPr bwMode="auto">
          <a:xfrm>
            <a:off x="457200" y="1071563"/>
            <a:ext cx="8229600" cy="55006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0" lvl="2">
              <a:spcBef>
                <a:spcPts val="700"/>
              </a:spcBef>
              <a:buFont typeface="Arial" panose="020B0604020202020204" pitchFamily="34" charset="0"/>
              <a:buNone/>
            </a:pPr>
            <a:r>
              <a:rPr lang="en-US" sz="3200">
                <a:latin typeface="Arial" panose="020B0604020202020204" pitchFamily="34" charset="0"/>
                <a:cs typeface="Arial" panose="020B0604020202020204" pitchFamily="34" charset="0"/>
                <a:sym typeface="Arial" panose="020B0604020202020204" pitchFamily="34" charset="0"/>
              </a:rPr>
              <a:t>“1.6 … if higher education is to contribute to the reconstruction and development of South Africa and existing centres of excellence maintained, the inequities, imbalances and distortions that derive from its past and present structure must be addressed, and higher education transformed to meet the challenges of a new non-racial, non-sexist and democratic society committed to equity, justice and a better life for all”.</a:t>
            </a:r>
            <a:endParaRPr lang="en-US"/>
          </a:p>
        </p:txBody>
      </p:sp>
      <p:sp>
        <p:nvSpPr>
          <p:cNvPr id="6149"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4</a:t>
            </a:r>
            <a:endParaRPr lang="en-US"/>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5</a:t>
            </a:r>
            <a:endParaRPr lang="en-US"/>
          </a:p>
        </p:txBody>
      </p:sp>
      <p:pic>
        <p:nvPicPr>
          <p:cNvPr id="7170"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1" name="Rectangle 3"/>
          <p:cNvSpPr>
            <a:spLocks noGrp="1"/>
          </p:cNvSpPr>
          <p:nvPr>
            <p:ph type="title"/>
          </p:nvPr>
        </p:nvSpPr>
        <p:spPr bwMode="auto">
          <a:xfrm>
            <a:off x="457200" y="560388"/>
            <a:ext cx="8229600" cy="796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Policy on Governance</a:t>
            </a:r>
            <a:endParaRPr lang="en-US"/>
          </a:p>
        </p:txBody>
      </p:sp>
      <p:sp>
        <p:nvSpPr>
          <p:cNvPr id="7172" name="Rectangle 4"/>
          <p:cNvSpPr>
            <a:spLocks noGrp="1"/>
          </p:cNvSpPr>
          <p:nvPr>
            <p:ph type="body" idx="1"/>
          </p:nvPr>
        </p:nvSpPr>
        <p:spPr bwMode="auto">
          <a:xfrm>
            <a:off x="457200" y="1643063"/>
            <a:ext cx="8229600" cy="4713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61913">
              <a:spcBef>
                <a:spcPts val="700"/>
              </a:spcBef>
              <a:buFont typeface="Arial" panose="020B0604020202020204" pitchFamily="34" charset="0"/>
              <a:buNone/>
            </a:pPr>
            <a:r>
              <a:rPr lang="en-US" sz="3200">
                <a:latin typeface="Arial" panose="020B0604020202020204" pitchFamily="34" charset="0"/>
                <a:cs typeface="Arial" panose="020B0604020202020204" pitchFamily="34" charset="0"/>
                <a:sym typeface="Arial" panose="020B0604020202020204" pitchFamily="34" charset="0"/>
              </a:rPr>
              <a:t>“1.19</a:t>
            </a:r>
            <a:r>
              <a:rPr lang="en-US" sz="3200">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 </a:t>
            </a:r>
            <a:r>
              <a:rPr lang="en-US" sz="3200">
                <a:latin typeface="Arial" panose="020B0604020202020204" pitchFamily="34" charset="0"/>
                <a:cs typeface="Arial" panose="020B0604020202020204" pitchFamily="34" charset="0"/>
                <a:sym typeface="Arial" panose="020B0604020202020204" pitchFamily="34" charset="0"/>
              </a:rPr>
              <a:t>The principle of democratisation requires that governance … requires that decision-making processes at the systemic, institutional and departmental levels are transparent, and </a:t>
            </a:r>
            <a:r>
              <a:rPr lang="en-US" sz="3200" u="sng">
                <a:latin typeface="Arial" panose="020B0604020202020204" pitchFamily="34" charset="0"/>
                <a:cs typeface="Arial" panose="020B0604020202020204" pitchFamily="34" charset="0"/>
                <a:sym typeface="Arial" panose="020B0604020202020204" pitchFamily="34" charset="0"/>
              </a:rPr>
              <a:t>that those taking and implementing decisions are accountable for the manner in which they perform their duties and use resources</a:t>
            </a:r>
            <a:r>
              <a:rPr lang="en-US" sz="3200">
                <a:latin typeface="Arial" panose="020B0604020202020204" pitchFamily="34" charset="0"/>
                <a:cs typeface="Arial" panose="020B0604020202020204" pitchFamily="34" charset="0"/>
                <a:sym typeface="Arial" panose="020B0604020202020204" pitchFamily="34" charset="0"/>
              </a:rPr>
              <a:t>”.</a:t>
            </a:r>
            <a:endParaRPr lang="en-US"/>
          </a:p>
        </p:txBody>
      </p:sp>
      <p:sp>
        <p:nvSpPr>
          <p:cNvPr id="7173"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5</a:t>
            </a:r>
            <a:endParaRPr lang="en-US"/>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3"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6</a:t>
            </a:r>
            <a:endParaRPr lang="en-US"/>
          </a:p>
        </p:txBody>
      </p:sp>
      <p:pic>
        <p:nvPicPr>
          <p:cNvPr id="8194"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5" name="Rectangle 3"/>
          <p:cNvSpPr>
            <a:spLocks noGrp="1"/>
          </p:cNvSpPr>
          <p:nvPr>
            <p:ph type="body" idx="1"/>
          </p:nvPr>
        </p:nvSpPr>
        <p:spPr bwMode="auto">
          <a:xfrm>
            <a:off x="457200" y="1284288"/>
            <a:ext cx="8229600" cy="5072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a:spcBef>
                <a:spcPts val="700"/>
              </a:spcBef>
              <a:buFont typeface="Arial" panose="020B0604020202020204" pitchFamily="34" charset="0"/>
              <a:buNone/>
            </a:pPr>
            <a:r>
              <a:rPr lang="en-US" sz="3200">
                <a:latin typeface="Arial" panose="020B0604020202020204" pitchFamily="34" charset="0"/>
                <a:cs typeface="Arial" panose="020B0604020202020204" pitchFamily="34" charset="0"/>
                <a:sym typeface="Arial" panose="020B0604020202020204" pitchFamily="34" charset="0"/>
              </a:rPr>
              <a:t>“3.3 </a:t>
            </a:r>
            <a:r>
              <a:rPr lang="en-US" sz="3200" u="sng">
                <a:latin typeface="Arial" panose="020B0604020202020204" pitchFamily="34" charset="0"/>
                <a:cs typeface="Arial" panose="020B0604020202020204" pitchFamily="34" charset="0"/>
                <a:sym typeface="Arial" panose="020B0604020202020204" pitchFamily="34" charset="0"/>
              </a:rPr>
              <a:t>Good governance</a:t>
            </a:r>
            <a:r>
              <a:rPr lang="en-US" sz="3200">
                <a:latin typeface="Arial" panose="020B0604020202020204" pitchFamily="34" charset="0"/>
                <a:cs typeface="Arial" panose="020B0604020202020204" pitchFamily="34" charset="0"/>
                <a:sym typeface="Arial" panose="020B0604020202020204" pitchFamily="34" charset="0"/>
              </a:rPr>
              <a:t> must be based on a recognition of the existence of such different interests and the inevitability of contestation among them, and </a:t>
            </a:r>
            <a:r>
              <a:rPr lang="en-US" sz="3200" u="sng">
                <a:latin typeface="Arial" panose="020B0604020202020204" pitchFamily="34" charset="0"/>
                <a:cs typeface="Arial" panose="020B0604020202020204" pitchFamily="34" charset="0"/>
                <a:sym typeface="Arial" panose="020B0604020202020204" pitchFamily="34" charset="0"/>
              </a:rPr>
              <a:t>must therefore create structures and encourage processes which enable differences to be negotiated in participative and transparent ways”</a:t>
            </a:r>
            <a:r>
              <a:rPr lang="en-US" sz="3200">
                <a:latin typeface="Arial" panose="020B0604020202020204" pitchFamily="34" charset="0"/>
                <a:cs typeface="Arial" panose="020B0604020202020204" pitchFamily="34" charset="0"/>
                <a:sym typeface="Arial" panose="020B0604020202020204" pitchFamily="34" charset="0"/>
              </a:rPr>
              <a:t>. [my emphasis]</a:t>
            </a:r>
            <a:endParaRPr lang="en-US"/>
          </a:p>
        </p:txBody>
      </p:sp>
      <p:sp>
        <p:nvSpPr>
          <p:cNvPr id="8196" name="Rectangle 4"/>
          <p:cNvSpPr>
            <a:spLocks noGrp="1"/>
          </p:cNvSpPr>
          <p:nvPr>
            <p:ph type="title"/>
          </p:nvPr>
        </p:nvSpPr>
        <p:spPr bwMode="auto">
          <a:xfrm>
            <a:off x="457200" y="274638"/>
            <a:ext cx="8229600" cy="1011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Policy on Governance</a:t>
            </a: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7"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7</a:t>
            </a:r>
            <a:endParaRPr lang="en-US"/>
          </a:p>
        </p:txBody>
      </p:sp>
      <p:pic>
        <p:nvPicPr>
          <p:cNvPr id="9218"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9" name="Rectangle 3"/>
          <p:cNvSpPr>
            <a:spLocks noGrp="1"/>
          </p:cNvSpPr>
          <p:nvPr>
            <p:ph type="title"/>
          </p:nvPr>
        </p:nvSpPr>
        <p:spPr bwMode="auto">
          <a:xfrm>
            <a:off x="457200" y="571500"/>
            <a:ext cx="8229600" cy="8683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Policy on Governance</a:t>
            </a:r>
            <a:endParaRPr lang="en-US"/>
          </a:p>
        </p:txBody>
      </p:sp>
      <p:sp>
        <p:nvSpPr>
          <p:cNvPr id="9220" name="Rectangle 4"/>
          <p:cNvSpPr>
            <a:spLocks noGrp="1"/>
          </p:cNvSpPr>
          <p:nvPr>
            <p:ph type="body" idx="1"/>
          </p:nvPr>
        </p:nvSpPr>
        <p:spPr bwMode="auto">
          <a:xfrm>
            <a:off x="457200" y="1571625"/>
            <a:ext cx="8229600" cy="4784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a:spcBef>
                <a:spcPts val="700"/>
              </a:spcBef>
              <a:buFont typeface="Arial" panose="020B0604020202020204" pitchFamily="34" charset="0"/>
              <a:buNone/>
            </a:pPr>
            <a:r>
              <a:rPr lang="en-US" sz="3200">
                <a:latin typeface="Arial" panose="020B0604020202020204" pitchFamily="34" charset="0"/>
                <a:cs typeface="Arial" panose="020B0604020202020204" pitchFamily="34" charset="0"/>
                <a:sym typeface="Arial" panose="020B0604020202020204" pitchFamily="34" charset="0"/>
              </a:rPr>
              <a:t>“3.7 Co-operative governance assumes … a co-operative relationship between the state and higher education institutions. One implication of this is, for example, that institutional autonomy is to be exercised in tandem with public accountability. Another is that the Ministry’s oversight role does not involve responsibility for the micro-management of institutions…”</a:t>
            </a: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20">
                                            <p:txEl>
                                              <p:pRg st="0" end="0"/>
                                            </p:txEl>
                                          </p:spTgt>
                                        </p:tgtEl>
                                        <p:attrNameLst>
                                          <p:attrName>style.visibility</p:attrName>
                                        </p:attrNameLst>
                                      </p:cBhvr>
                                      <p:to>
                                        <p:strVal val="visible"/>
                                      </p:to>
                                    </p:set>
                                    <p:anim calcmode="lin" valueType="num">
                                      <p:cBhvr additive="base">
                                        <p:cTn id="7" dur="500" fill="hold"/>
                                        <p:tgtEl>
                                          <p:spTgt spid="922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2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8</a:t>
            </a:r>
            <a:endParaRPr lang="en-US"/>
          </a:p>
        </p:txBody>
      </p:sp>
      <p:pic>
        <p:nvPicPr>
          <p:cNvPr id="10242"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43" name="Rectangle 3"/>
          <p:cNvSpPr>
            <a:spLocks noGrp="1"/>
          </p:cNvSpPr>
          <p:nvPr>
            <p:ph type="title"/>
          </p:nvPr>
        </p:nvSpPr>
        <p:spPr bwMode="auto">
          <a:xfrm>
            <a:off x="457200" y="500063"/>
            <a:ext cx="8229600" cy="714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Policy on Transformation</a:t>
            </a:r>
            <a:endParaRPr lang="en-US"/>
          </a:p>
        </p:txBody>
      </p:sp>
      <p:sp>
        <p:nvSpPr>
          <p:cNvPr id="10244" name="Rectangle 4"/>
          <p:cNvSpPr>
            <a:spLocks noGrp="1"/>
          </p:cNvSpPr>
          <p:nvPr>
            <p:ph type="body" idx="1"/>
          </p:nvPr>
        </p:nvSpPr>
        <p:spPr bwMode="auto">
          <a:xfrm>
            <a:off x="457200" y="1428750"/>
            <a:ext cx="8229600" cy="4927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a:spcBef>
                <a:spcPts val="700"/>
              </a:spcBef>
              <a:buFont typeface="Arial" panose="020B0604020202020204" pitchFamily="34" charset="0"/>
              <a:buNone/>
            </a:pPr>
            <a:r>
              <a:rPr lang="en-US" sz="3200">
                <a:latin typeface="Arial" panose="020B0604020202020204" pitchFamily="34" charset="0"/>
                <a:cs typeface="Arial" panose="020B0604020202020204" pitchFamily="34" charset="0"/>
                <a:sym typeface="Arial" panose="020B0604020202020204" pitchFamily="34" charset="0"/>
              </a:rPr>
              <a:t>“The transformation of the higher education system to reflect the changes that are taking place in our society and </a:t>
            </a:r>
            <a:r>
              <a:rPr lang="en-US" sz="3200" u="sng">
                <a:latin typeface="Arial" panose="020B0604020202020204" pitchFamily="34" charset="0"/>
                <a:cs typeface="Arial" panose="020B0604020202020204" pitchFamily="34" charset="0"/>
                <a:sym typeface="Arial" panose="020B0604020202020204" pitchFamily="34" charset="0"/>
              </a:rPr>
              <a:t>to strengthen the values and practices of our new democracy</a:t>
            </a:r>
            <a:r>
              <a:rPr lang="en-US" sz="3200">
                <a:latin typeface="Arial" panose="020B0604020202020204" pitchFamily="34" charset="0"/>
                <a:cs typeface="Arial" panose="020B0604020202020204" pitchFamily="34" charset="0"/>
                <a:sym typeface="Arial" panose="020B0604020202020204" pitchFamily="34" charset="0"/>
              </a:rPr>
              <a:t> is … </a:t>
            </a:r>
            <a:r>
              <a:rPr lang="en-US" sz="3200" u="sng">
                <a:latin typeface="Arial" panose="020B0604020202020204" pitchFamily="34" charset="0"/>
                <a:cs typeface="Arial" panose="020B0604020202020204" pitchFamily="34" charset="0"/>
                <a:sym typeface="Arial" panose="020B0604020202020204" pitchFamily="34" charset="0"/>
              </a:rPr>
              <a:t>not negotiable</a:t>
            </a:r>
            <a:r>
              <a:rPr lang="en-US" sz="3200">
                <a:latin typeface="Arial" panose="020B0604020202020204" pitchFamily="34" charset="0"/>
                <a:cs typeface="Arial" panose="020B0604020202020204" pitchFamily="34" charset="0"/>
                <a:sym typeface="Arial" panose="020B0604020202020204" pitchFamily="34" charset="0"/>
              </a:rPr>
              <a:t>, The higher education system </a:t>
            </a:r>
            <a:r>
              <a:rPr lang="en-US" sz="3200" u="sng">
                <a:latin typeface="Arial" panose="020B0604020202020204" pitchFamily="34" charset="0"/>
                <a:cs typeface="Arial" panose="020B0604020202020204" pitchFamily="34" charset="0"/>
                <a:sym typeface="Arial" panose="020B0604020202020204" pitchFamily="34" charset="0"/>
              </a:rPr>
              <a:t>must be transformed to redress past inequalities</a:t>
            </a:r>
            <a:r>
              <a:rPr lang="en-US" sz="3200">
                <a:latin typeface="Arial" panose="020B0604020202020204" pitchFamily="34" charset="0"/>
                <a:cs typeface="Arial" panose="020B0604020202020204" pitchFamily="34" charset="0"/>
                <a:sym typeface="Arial" panose="020B0604020202020204" pitchFamily="34" charset="0"/>
              </a:rPr>
              <a:t>, to serve a new social order, to meet pressing national needs and to respond to new realities and opportunities” (Foreword).</a:t>
            </a:r>
            <a:endParaRPr lang="en-US"/>
          </a:p>
        </p:txBody>
      </p:sp>
      <p:sp>
        <p:nvSpPr>
          <p:cNvPr id="10245" name="AutoShape 5"/>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8</a:t>
            </a:r>
            <a:endParaRPr lang="en-US"/>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AutoShape 1"/>
          <p:cNvSpPr>
            <a:spLocks/>
          </p:cNvSpPr>
          <p:nvPr/>
        </p:nvSpPr>
        <p:spPr bwMode="auto">
          <a:xfrm>
            <a:off x="6553200" y="6403975"/>
            <a:ext cx="2133600" cy="2682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pPr algn="r"/>
            <a:r>
              <a:rPr lang="en-US" sz="1200">
                <a:solidFill>
                  <a:srgbClr val="898989"/>
                </a:solidFill>
              </a:rPr>
              <a:t>9</a:t>
            </a:r>
            <a:endParaRPr lang="en-US"/>
          </a:p>
        </p:txBody>
      </p:sp>
      <p:pic>
        <p:nvPicPr>
          <p:cNvPr id="11266" name="Picture 2" descr="SLIDE LAYOU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267" name="Rectangle 3"/>
          <p:cNvSpPr>
            <a:spLocks noGrp="1"/>
          </p:cNvSpPr>
          <p:nvPr>
            <p:ph type="title"/>
          </p:nvPr>
        </p:nvSpPr>
        <p:spPr bwMode="auto">
          <a:xfrm>
            <a:off x="457200" y="274638"/>
            <a:ext cx="8229600" cy="1368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a:r>
              <a:rPr lang="en-US" sz="3600" b="1">
                <a:latin typeface="Arial" panose="020B0604020202020204" pitchFamily="34" charset="0"/>
                <a:cs typeface="Arial" panose="020B0604020202020204" pitchFamily="34" charset="0"/>
                <a:sym typeface="Arial" panose="020B0604020202020204" pitchFamily="34" charset="0"/>
              </a:rPr>
              <a:t>Soudien Committee Findings and Recommendations</a:t>
            </a:r>
            <a:endParaRPr lang="en-US"/>
          </a:p>
        </p:txBody>
      </p:sp>
      <p:sp>
        <p:nvSpPr>
          <p:cNvPr id="11268" name="Rectangle 4"/>
          <p:cNvSpPr>
            <a:spLocks noGrp="1"/>
          </p:cNvSpPr>
          <p:nvPr>
            <p:ph type="body" idx="1"/>
          </p:nvPr>
        </p:nvSpPr>
        <p:spPr bwMode="auto">
          <a:xfrm>
            <a:off x="457200" y="1643063"/>
            <a:ext cx="8229600" cy="5078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323850" lvl="1" indent="-323850">
              <a:spcBef>
                <a:spcPts val="700"/>
              </a:spcBef>
              <a:buFont typeface="Wingdings" panose="05000000000000000000" pitchFamily="2" charset="2"/>
              <a:buChar char="➢"/>
            </a:pPr>
            <a:r>
              <a:rPr lang="en-US" sz="3200">
                <a:latin typeface="Arial" panose="020B0604020202020204" pitchFamily="34" charset="0"/>
                <a:cs typeface="Arial" panose="020B0604020202020204" pitchFamily="34" charset="0"/>
                <a:sym typeface="Arial" panose="020B0604020202020204" pitchFamily="34" charset="0"/>
              </a:rPr>
              <a:t>Established, “to advise the </a:t>
            </a:r>
            <a:r>
              <a:rPr lang="en-US" sz="3200" u="sng">
                <a:latin typeface="Arial" panose="020B0604020202020204" pitchFamily="34" charset="0"/>
                <a:cs typeface="Arial" panose="020B0604020202020204" pitchFamily="34" charset="0"/>
                <a:sym typeface="Arial" panose="020B0604020202020204" pitchFamily="34" charset="0"/>
              </a:rPr>
              <a:t>Minister</a:t>
            </a:r>
            <a:r>
              <a:rPr lang="en-US" sz="3200">
                <a:latin typeface="Arial" panose="020B0604020202020204" pitchFamily="34" charset="0"/>
                <a:cs typeface="Arial" panose="020B0604020202020204" pitchFamily="34" charset="0"/>
                <a:sym typeface="Arial" panose="020B0604020202020204" pitchFamily="34" charset="0"/>
              </a:rPr>
              <a:t> and </a:t>
            </a:r>
            <a:r>
              <a:rPr lang="en-US" sz="3200" u="sng">
                <a:latin typeface="Arial" panose="020B0604020202020204" pitchFamily="34" charset="0"/>
                <a:cs typeface="Arial" panose="020B0604020202020204" pitchFamily="34" charset="0"/>
                <a:sym typeface="Arial" panose="020B0604020202020204" pitchFamily="34" charset="0"/>
              </a:rPr>
              <a:t>key constituencies</a:t>
            </a:r>
            <a:r>
              <a:rPr lang="en-US" sz="3200">
                <a:latin typeface="Arial" panose="020B0604020202020204" pitchFamily="34" charset="0"/>
                <a:cs typeface="Arial" panose="020B0604020202020204" pitchFamily="34" charset="0"/>
                <a:sym typeface="Arial" panose="020B0604020202020204" pitchFamily="34" charset="0"/>
              </a:rPr>
              <a:t> in higher education on the policies strategies and interventions needed to combat discrimination and to promote inclusive institutional cultures for staff and students, which are based on the values and principles enshrined in the Constitution”.</a:t>
            </a:r>
            <a:endParaRPr lang="en-US"/>
          </a:p>
        </p:txBody>
      </p:sp>
    </p:spTree>
  </p:cSld>
  <p:clrMapOvr>
    <a:masterClrMapping/>
  </p:clrMapOvr>
  <p:transition spd="med"/>
</p:sld>
</file>

<file path=ppt/theme/theme1.xml><?xml version="1.0" encoding="utf-8"?>
<a:theme xmlns:a="http://schemas.openxmlformats.org/drawingml/2006/main" name="Office Theme">
  <a:themeElements>
    <a:clrScheme name="">
      <a:dk1>
        <a:srgbClr val="000000"/>
      </a:dk1>
      <a:lt1>
        <a:srgbClr val="FFFFFF"/>
      </a:lt1>
      <a:dk2>
        <a:srgbClr val="A7A7A7"/>
      </a:dk2>
      <a:lt2>
        <a:srgbClr val="535353"/>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FF00FF"/>
      </a:folHlink>
    </a:clrScheme>
    <a:fontScheme name="Office Theme">
      <a:majorFont>
        <a:latin typeface="Helvetica"/>
        <a:ea typeface="Helvetica"/>
        <a:cs typeface="Helvetica"/>
      </a:majorFont>
      <a:minorFont>
        <a:latin typeface="Helvetica"/>
        <a:ea typeface="Helvetica"/>
        <a:cs typeface="Helvetic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19" tIns="45719" rIns="45719" bIns="45719" numCol="1" anchor="t" anchorCtr="0" compatLnSpc="1">
        <a:prstTxWarp prst="textNoShape">
          <a:avLst/>
        </a:prstTxWarp>
      </a:bodyPr>
      <a:lstStyle>
        <a:defPPr marL="457200" marR="0" indent="0" algn="l" defTabSz="457200" rtl="0" eaLnBrk="1"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19" tIns="45719" rIns="45719" bIns="45719" numCol="1" anchor="t" anchorCtr="0" compatLnSpc="1">
        <a:prstTxWarp prst="textNoShape">
          <a:avLst/>
        </a:prstTxWarp>
      </a:bodyPr>
      <a:lstStyle>
        <a:defPPr marL="457200" marR="0" indent="0" algn="l" defTabSz="457200" rtl="0" eaLnBrk="1"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A7A7A7"/>
      </a:dk2>
      <a:lt2>
        <a:srgbClr val="535353"/>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FF00F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1056</Words>
  <Application>Microsoft Office PowerPoint</Application>
  <PresentationFormat>On-screen Show (4:3)</PresentationFormat>
  <Paragraphs>79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Avenir</vt:lpstr>
      <vt:lpstr>Calibri</vt:lpstr>
      <vt:lpstr>Helvetica</vt:lpstr>
      <vt:lpstr>Wingdings</vt:lpstr>
      <vt:lpstr>Office Theme</vt:lpstr>
      <vt:lpstr>OMBUDSING IN SOUTHERN AFRICA UCT - WORKSHOP</vt:lpstr>
      <vt:lpstr>Outline</vt:lpstr>
      <vt:lpstr>Introduction</vt:lpstr>
      <vt:lpstr>Enabling Policy – White Paper</vt:lpstr>
      <vt:lpstr>Policy on Governance</vt:lpstr>
      <vt:lpstr>Policy on Governance</vt:lpstr>
      <vt:lpstr>Policy on Governance</vt:lpstr>
      <vt:lpstr>Policy on Transformation</vt:lpstr>
      <vt:lpstr>Soudien Committee Findings and Recommendations</vt:lpstr>
      <vt:lpstr>Soudien Committee - philosophy</vt:lpstr>
      <vt:lpstr>Soudien Committee -  recommendation</vt:lpstr>
      <vt:lpstr>Experience, Thinking  and Vision</vt:lpstr>
      <vt:lpstr>DHET Experience, Thinking  and Vision</vt:lpstr>
      <vt:lpstr>DHET Experience, Thinking  and Vision</vt:lpstr>
      <vt:lpstr>DHET Experience, Thinking  and Vision</vt:lpstr>
      <vt:lpstr>Some Suggestions</vt:lpstr>
      <vt:lpstr>Some Suggestions</vt:lpstr>
      <vt:lpstr>Some Suggestions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OMBUDSING IN SOUTHERN AFRICA UCT - WORKSHOP</dc:title>
  <dc:creator>Birgit Taylor</dc:creator>
  <cp:lastModifiedBy>Marlon Small</cp:lastModifiedBy>
  <cp:revision>1</cp:revision>
  <dcterms:modified xsi:type="dcterms:W3CDTF">2016-02-16T13:47:12Z</dcterms:modified>
</cp:coreProperties>
</file>