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279" r:id="rId2"/>
    <p:sldId id="296" r:id="rId3"/>
    <p:sldId id="295" r:id="rId4"/>
    <p:sldId id="293" r:id="rId5"/>
    <p:sldId id="294" r:id="rId6"/>
    <p:sldId id="285" r:id="rId7"/>
    <p:sldId id="291" r:id="rId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99CD"/>
    <a:srgbClr val="0066CC"/>
    <a:srgbClr val="E7F3F4"/>
    <a:srgbClr val="EAEAEA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65" autoAdjust="0"/>
    <p:restoredTop sz="94853" autoAdjust="0"/>
  </p:normalViewPr>
  <p:slideViewPr>
    <p:cSldViewPr>
      <p:cViewPr varScale="1">
        <p:scale>
          <a:sx n="66" d="100"/>
          <a:sy n="66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649B93B-F39D-460C-A01E-6F567EA8EFCD}" type="datetimeFigureOut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6B42BB-0BAA-4B5B-8597-3CFB07B4C4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51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D2B40B-99F6-42CE-875D-307031C19F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932C2F9-3943-4FF4-B24E-7C72AFC7A643}" type="slidenum">
              <a:rPr lang="en-US"/>
              <a:pPr eaLnBrk="1" hangingPunct="1">
                <a:spcBef>
                  <a:spcPct val="0"/>
                </a:spcBef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30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93E4BDB-8B74-4539-9EBB-40D7B6E4353D}" type="slidenum">
              <a:rPr lang="en-US"/>
              <a:pPr eaLnBrk="1" hangingPunct="1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75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A98EDFC-6947-464A-AD9D-73F17EBC3682}" type="slidenum">
              <a:rPr lang="en-US"/>
              <a:pPr eaLnBrk="1" hangingPunct="1">
                <a:spcBef>
                  <a:spcPct val="0"/>
                </a:spcBef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82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309B9E-7F30-4297-90B8-F0EA8274B4E9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18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444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F5AA9D9-600C-42EB-BE27-EA1498344DE4}" type="slidenum">
              <a:rPr lang="en-US"/>
              <a:pPr eaLnBrk="1" hangingPunct="1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79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F3B61C4-0A8B-4090-BD05-53D57A379B76}" type="slidenum">
              <a:rPr lang="en-US"/>
              <a:pPr eaLnBrk="1" hangingPunct="1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3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79CCB1D-7226-4734-AB26-630DB08F08F8}" type="slidenum">
              <a:rPr lang="en-US"/>
              <a:pPr eaLnBrk="1" hangingPunct="1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0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45A78-9D1F-4FC9-85B4-AF280753FFAC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BD1714-2724-45A4-9FE9-9B70A52533F2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34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68CF7-E5B4-4656-BFA2-81224A92EE9E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A6A89B-DD2C-4103-9A2E-5DFC37BE5AE6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5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16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16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689FB-2741-483B-AC25-125BFB166354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7D5A5-96A7-495F-8D32-CDEAB595E0DC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2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5C3B8-A170-4B2C-AC3E-0785ECA655A8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187E5-6A58-42ED-8E94-A9DDA6380797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0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FB02A-45D7-4761-BA87-43699949B7C2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589031-FE0E-463B-BEB6-D1B3A0DD4855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DFBF7-37C5-4041-B4B9-250EEE63F42C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76DEBE-2DEA-4843-9A7A-EB684AD7E4C7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8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7D11B-586E-44F7-9503-FA792B8756CF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29BC2C-44C2-40F2-BCD5-4096F0AE7C0B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1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76FF0-B69C-49D5-8F49-C0365C82A76C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9C6A81-387C-4C83-85C0-27133EE3B1D5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4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43202-5294-439F-A3FA-CAB046208328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66180-84B7-4857-8496-757141C76836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6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04BAC-AF0F-4BD2-8846-D157EB28F204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9F70F6-E930-470F-981C-AE8E4867C4B2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59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3035F-FB68-4838-BF4D-21AB7E7D699E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1EA750-AC63-4CB1-8A28-894CB045E529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32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1300"/>
            <a:ext cx="1295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97C52D6-AA1D-43DA-A58D-BFA42F2D988E}" type="datetime1">
              <a:rPr lang="en-US"/>
              <a:pPr>
                <a:defRPr/>
              </a:pPr>
              <a:t>2/16/2016</a:t>
            </a:fld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5913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pic>
        <p:nvPicPr>
          <p:cNvPr id="1030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5867400"/>
            <a:ext cx="1266825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00800"/>
            <a:ext cx="91440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10350"/>
            <a:ext cx="2362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F633EB-4BA0-4D44-80FF-A5D1AA7E596A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43400" y="2139950"/>
            <a:ext cx="3429000" cy="1354138"/>
          </a:xfrm>
        </p:spPr>
        <p:txBody>
          <a:bodyPr/>
          <a:lstStyle/>
          <a:p>
            <a:pPr eaLnBrk="1" hangingPunct="1"/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Office of the Ombudsperson</a:t>
            </a:r>
          </a:p>
        </p:txBody>
      </p:sp>
      <p:pic>
        <p:nvPicPr>
          <p:cNvPr id="205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463" y="2381250"/>
            <a:ext cx="22955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990600" y="919163"/>
            <a:ext cx="6324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600">
                <a:solidFill>
                  <a:srgbClr val="0399CD"/>
                </a:solidFill>
              </a:rPr>
              <a:t>OMBUDSING SKILLS</a:t>
            </a:r>
          </a:p>
          <a:p>
            <a:pPr algn="ctr" eaLnBrk="1" hangingPunct="1"/>
            <a:r>
              <a:rPr lang="en-US" sz="2800">
                <a:solidFill>
                  <a:srgbClr val="0399CD"/>
                </a:solidFill>
              </a:rPr>
              <a:t>October 2013</a:t>
            </a:r>
          </a:p>
        </p:txBody>
      </p:sp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2054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19600"/>
            <a:ext cx="70866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Box 2"/>
          <p:cNvSpPr txBox="1">
            <a:spLocks noChangeArrowheads="1"/>
          </p:cNvSpPr>
          <p:nvPr/>
        </p:nvSpPr>
        <p:spPr bwMode="auto">
          <a:xfrm>
            <a:off x="1981200" y="3625850"/>
            <a:ext cx="4800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Doris Campos-Infantino and Camilo Azcarate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 rot="20281593">
            <a:off x="2417763" y="1865313"/>
            <a:ext cx="3490912" cy="199231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rgbClr val="FF0000"/>
                </a:solidFill>
              </a:rPr>
              <a:t>Alternative Dispute Resolution</a:t>
            </a:r>
          </a:p>
          <a:p>
            <a:pPr algn="ctr">
              <a:defRPr/>
            </a:pPr>
            <a:endParaRPr lang="en-US" sz="14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371600" y="990600"/>
            <a:ext cx="12954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Time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 and Resources Needed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 to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 Resolve Disputes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076" name="Line 3"/>
          <p:cNvSpPr>
            <a:spLocks noChangeShapeType="1"/>
          </p:cNvSpPr>
          <p:nvPr/>
        </p:nvSpPr>
        <p:spPr bwMode="auto">
          <a:xfrm>
            <a:off x="1676400" y="4724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2514600" y="449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39624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>
            <a:off x="5257800" y="2514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46482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81" name="Line 8"/>
          <p:cNvSpPr>
            <a:spLocks noChangeShapeType="1"/>
          </p:cNvSpPr>
          <p:nvPr/>
        </p:nvSpPr>
        <p:spPr bwMode="auto">
          <a:xfrm>
            <a:off x="3124200" y="3886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82" name="Line 9"/>
          <p:cNvSpPr>
            <a:spLocks noChangeShapeType="1"/>
          </p:cNvSpPr>
          <p:nvPr/>
        </p:nvSpPr>
        <p:spPr bwMode="auto">
          <a:xfrm>
            <a:off x="7696200" y="1447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83" name="Line 10"/>
          <p:cNvSpPr>
            <a:spLocks noChangeShapeType="1"/>
          </p:cNvSpPr>
          <p:nvPr/>
        </p:nvSpPr>
        <p:spPr bwMode="auto">
          <a:xfrm>
            <a:off x="6858000" y="160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84" name="Line 11"/>
          <p:cNvSpPr>
            <a:spLocks noChangeShapeType="1"/>
          </p:cNvSpPr>
          <p:nvPr/>
        </p:nvSpPr>
        <p:spPr bwMode="auto">
          <a:xfrm>
            <a:off x="6172200" y="2133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85" name="Text Box 12"/>
          <p:cNvSpPr txBox="1">
            <a:spLocks noChangeArrowheads="1"/>
          </p:cNvSpPr>
          <p:nvPr/>
        </p:nvSpPr>
        <p:spPr bwMode="auto">
          <a:xfrm>
            <a:off x="1219200" y="4191000"/>
            <a:ext cx="9667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Informal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Discussion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086" name="Text Box 13"/>
          <p:cNvSpPr txBox="1">
            <a:spLocks noChangeArrowheads="1"/>
          </p:cNvSpPr>
          <p:nvPr/>
        </p:nvSpPr>
        <p:spPr bwMode="auto">
          <a:xfrm>
            <a:off x="2057400" y="4191000"/>
            <a:ext cx="1219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Negotiation</a:t>
            </a:r>
          </a:p>
        </p:txBody>
      </p:sp>
      <p:sp>
        <p:nvSpPr>
          <p:cNvPr id="3087" name="Text Box 14"/>
          <p:cNvSpPr txBox="1">
            <a:spLocks noChangeArrowheads="1"/>
          </p:cNvSpPr>
          <p:nvPr/>
        </p:nvSpPr>
        <p:spPr bwMode="auto">
          <a:xfrm>
            <a:off x="2590800" y="3352800"/>
            <a:ext cx="11096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Facilitation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 Conciliation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088" name="Text Box 15"/>
          <p:cNvSpPr txBox="1">
            <a:spLocks noChangeArrowheads="1"/>
          </p:cNvSpPr>
          <p:nvPr/>
        </p:nvSpPr>
        <p:spPr bwMode="auto">
          <a:xfrm>
            <a:off x="3581400" y="2971800"/>
            <a:ext cx="9159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ENE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Mediation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089" name="Text Box 16"/>
          <p:cNvSpPr txBox="1">
            <a:spLocks noChangeArrowheads="1"/>
          </p:cNvSpPr>
          <p:nvPr/>
        </p:nvSpPr>
        <p:spPr bwMode="auto">
          <a:xfrm>
            <a:off x="4267200" y="2590800"/>
            <a:ext cx="7366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Fact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Finding</a:t>
            </a:r>
          </a:p>
        </p:txBody>
      </p:sp>
      <p:sp>
        <p:nvSpPr>
          <p:cNvPr id="3090" name="Text Box 17"/>
          <p:cNvSpPr txBox="1">
            <a:spLocks noChangeArrowheads="1"/>
          </p:cNvSpPr>
          <p:nvPr/>
        </p:nvSpPr>
        <p:spPr bwMode="auto">
          <a:xfrm>
            <a:off x="4659313" y="1828800"/>
            <a:ext cx="10922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Mini Trial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Non-binding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Arbitration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091" name="Text Box 18"/>
          <p:cNvSpPr txBox="1">
            <a:spLocks noChangeArrowheads="1"/>
          </p:cNvSpPr>
          <p:nvPr/>
        </p:nvSpPr>
        <p:spPr bwMode="auto">
          <a:xfrm>
            <a:off x="5640388" y="1676400"/>
            <a:ext cx="9747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Binding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Arbitration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092" name="Text Box 19"/>
          <p:cNvSpPr txBox="1">
            <a:spLocks noChangeArrowheads="1"/>
          </p:cNvSpPr>
          <p:nvPr/>
        </p:nvSpPr>
        <p:spPr bwMode="auto">
          <a:xfrm>
            <a:off x="6249988" y="1143000"/>
            <a:ext cx="1114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Admin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Adjudication</a:t>
            </a:r>
          </a:p>
        </p:txBody>
      </p:sp>
      <p:sp>
        <p:nvSpPr>
          <p:cNvPr id="3093" name="Text Box 20"/>
          <p:cNvSpPr txBox="1">
            <a:spLocks noChangeArrowheads="1"/>
          </p:cNvSpPr>
          <p:nvPr/>
        </p:nvSpPr>
        <p:spPr bwMode="auto">
          <a:xfrm>
            <a:off x="7239000" y="914400"/>
            <a:ext cx="9286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Court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 Litigation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094" name="Line 21"/>
          <p:cNvSpPr>
            <a:spLocks noChangeShapeType="1"/>
          </p:cNvSpPr>
          <p:nvPr/>
        </p:nvSpPr>
        <p:spPr bwMode="auto">
          <a:xfrm flipH="1">
            <a:off x="12954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95" name="Line 22"/>
          <p:cNvSpPr>
            <a:spLocks noChangeShapeType="1"/>
          </p:cNvSpPr>
          <p:nvPr/>
        </p:nvSpPr>
        <p:spPr bwMode="auto">
          <a:xfrm flipH="1">
            <a:off x="1295400" y="65532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96" name="Line 23"/>
          <p:cNvSpPr>
            <a:spLocks noChangeShapeType="1"/>
          </p:cNvSpPr>
          <p:nvPr/>
        </p:nvSpPr>
        <p:spPr bwMode="auto">
          <a:xfrm flipV="1">
            <a:off x="1295400" y="3200400"/>
            <a:ext cx="42672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97" name="Line 24"/>
          <p:cNvSpPr>
            <a:spLocks noChangeShapeType="1"/>
          </p:cNvSpPr>
          <p:nvPr/>
        </p:nvSpPr>
        <p:spPr bwMode="auto">
          <a:xfrm>
            <a:off x="2971800" y="45720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98" name="Line 25"/>
          <p:cNvSpPr>
            <a:spLocks noChangeShapeType="1"/>
          </p:cNvSpPr>
          <p:nvPr/>
        </p:nvSpPr>
        <p:spPr bwMode="auto">
          <a:xfrm flipV="1">
            <a:off x="5562600" y="3200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099" name="Line 26"/>
          <p:cNvSpPr>
            <a:spLocks noChangeShapeType="1"/>
          </p:cNvSpPr>
          <p:nvPr/>
        </p:nvSpPr>
        <p:spPr bwMode="auto">
          <a:xfrm>
            <a:off x="1295400" y="9144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100" name="Line 27"/>
          <p:cNvSpPr>
            <a:spLocks noChangeShapeType="1"/>
          </p:cNvSpPr>
          <p:nvPr/>
        </p:nvSpPr>
        <p:spPr bwMode="auto">
          <a:xfrm>
            <a:off x="88392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101" name="Line 28"/>
          <p:cNvSpPr>
            <a:spLocks noChangeShapeType="1"/>
          </p:cNvSpPr>
          <p:nvPr/>
        </p:nvSpPr>
        <p:spPr bwMode="auto">
          <a:xfrm flipV="1">
            <a:off x="5562600" y="914400"/>
            <a:ext cx="3276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3102" name="Text Box 29"/>
          <p:cNvSpPr txBox="1">
            <a:spLocks noChangeArrowheads="1"/>
          </p:cNvSpPr>
          <p:nvPr/>
        </p:nvSpPr>
        <p:spPr bwMode="auto">
          <a:xfrm>
            <a:off x="1219200" y="5562600"/>
            <a:ext cx="1905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Parties Act Alone</a:t>
            </a:r>
          </a:p>
        </p:txBody>
      </p:sp>
      <p:sp>
        <p:nvSpPr>
          <p:cNvPr id="3103" name="Text Box 30"/>
          <p:cNvSpPr txBox="1">
            <a:spLocks noChangeArrowheads="1"/>
          </p:cNvSpPr>
          <p:nvPr/>
        </p:nvSpPr>
        <p:spPr bwMode="auto">
          <a:xfrm>
            <a:off x="3581400" y="4572000"/>
            <a:ext cx="152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Neutral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Assists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Parties</a:t>
            </a:r>
            <a:r>
              <a:rPr lang="en-US" altLang="en-US" sz="18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104" name="Text Box 31"/>
          <p:cNvSpPr txBox="1">
            <a:spLocks noChangeArrowheads="1"/>
          </p:cNvSpPr>
          <p:nvPr/>
        </p:nvSpPr>
        <p:spPr bwMode="auto">
          <a:xfrm>
            <a:off x="5867400" y="4267200"/>
            <a:ext cx="2590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Non-Party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Decision maker </a:t>
            </a:r>
          </a:p>
        </p:txBody>
      </p:sp>
      <p:sp>
        <p:nvSpPr>
          <p:cNvPr id="3105" name="Rectangle 3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33350"/>
            <a:ext cx="8081963" cy="762000"/>
          </a:xfrm>
        </p:spPr>
        <p:txBody>
          <a:bodyPr/>
          <a:lstStyle/>
          <a:p>
            <a:pPr algn="ctr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Dispute Resolution Processes</a:t>
            </a:r>
          </a:p>
        </p:txBody>
      </p:sp>
      <p:sp>
        <p:nvSpPr>
          <p:cNvPr id="310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079FB70-216B-48CD-8E73-993CFBC9F51F}" type="slidenum">
              <a:rPr lang="en-US"/>
              <a:pPr eaLnBrk="1" hangingPunct="1"/>
              <a:t>2</a:t>
            </a:fld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257800"/>
          </a:xfrm>
        </p:spPr>
        <p:txBody>
          <a:bodyPr/>
          <a:lstStyle/>
          <a:p>
            <a:r>
              <a:rPr lang="en-US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altLang="en-US" sz="20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independent, confidential, informal, and impartial </a:t>
            </a:r>
            <a:r>
              <a:rPr lang="en-US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resource to help employees address work-related issues</a:t>
            </a:r>
          </a:p>
          <a:p>
            <a:pPr>
              <a:buFontTx/>
              <a:buNone/>
            </a:pPr>
            <a:endParaRPr lang="en-US" altLang="en-US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Supplements regular channels by providing informal, confidential assistance in resolving concerns, problems, or conflicts </a:t>
            </a:r>
            <a:r>
              <a:rPr lang="en-US" altLang="en-US" sz="20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without the need for a complaint or required procedures to follow</a:t>
            </a:r>
            <a:endParaRPr lang="en-US" altLang="en-US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Assists with a </a:t>
            </a:r>
            <a:r>
              <a:rPr lang="en-US" altLang="en-US" sz="20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wide range of issues </a:t>
            </a:r>
            <a:r>
              <a:rPr lang="en-US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and disputes that emerge in the workplace, using a </a:t>
            </a:r>
            <a:r>
              <a:rPr lang="en-US" altLang="en-US" sz="20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variety of conflict resolution methods</a:t>
            </a:r>
            <a:r>
              <a:rPr lang="en-US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 (e.g., coaching, conciliation, facilitated discussions)</a:t>
            </a:r>
            <a:endParaRPr lang="en-US" altLang="en-US" sz="200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Monitors trends </a:t>
            </a:r>
            <a:r>
              <a:rPr lang="en-US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that arise out of casework to contribute to the early detection of institutional issues of potential significance</a:t>
            </a:r>
          </a:p>
        </p:txBody>
      </p:sp>
      <p:sp>
        <p:nvSpPr>
          <p:cNvPr id="40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Unit-Regular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Unit-Regular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Unit-Regular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Unit-Regular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Unit-Regular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40DEF77-994C-4072-9391-3217DB395B77}" type="slidenum">
              <a:rPr lang="en-US" sz="12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sz="12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200">
              <a:latin typeface="Arial" panose="020B0604020202020204" pitchFamily="34" charset="0"/>
            </a:endParaRPr>
          </a:p>
        </p:txBody>
      </p:sp>
      <p:sp>
        <p:nvSpPr>
          <p:cNvPr id="4100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pPr marL="342900" indent="-342900" algn="ctr"/>
            <a:r>
              <a:rPr lang="en-US" altLang="en-US" sz="320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an Organizational Ombudsperson?</a:t>
            </a:r>
            <a:endParaRPr lang="en-US" altLang="en-US" sz="32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477125" cy="609600"/>
          </a:xfrm>
        </p:spPr>
        <p:txBody>
          <a:bodyPr/>
          <a:lstStyle/>
          <a:p>
            <a:pPr algn="ctr"/>
            <a:r>
              <a:rPr lang="en-GB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OMB Office Casework</a:t>
            </a:r>
            <a:r>
              <a:rPr lang="en-GB" altLang="en-US" sz="3200" smtClean="0"/>
              <a:t> </a:t>
            </a:r>
            <a:endParaRPr lang="en-US" altLang="en-US" sz="32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143000"/>
            <a:ext cx="6384925" cy="52260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Listening</a:t>
            </a:r>
          </a:p>
          <a:p>
            <a:pPr lvl="1">
              <a:lnSpc>
                <a:spcPct val="80000"/>
              </a:lnSpc>
            </a:pPr>
            <a:r>
              <a:rPr lang="en-GB" alt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Asking open-ended, neutral questions</a:t>
            </a:r>
          </a:p>
          <a:p>
            <a:pPr lvl="1">
              <a:lnSpc>
                <a:spcPct val="80000"/>
              </a:lnSpc>
            </a:pPr>
            <a:r>
              <a:rPr lang="en-GB" alt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Summarizing, clarifying, understanding underlying interests</a:t>
            </a:r>
          </a:p>
          <a:p>
            <a:pPr>
              <a:lnSpc>
                <a:spcPct val="80000"/>
              </a:lnSpc>
            </a:pPr>
            <a:endParaRPr lang="en-GB" altLang="en-US" sz="2000" i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Coaching </a:t>
            </a:r>
          </a:p>
          <a:p>
            <a:pPr lvl="1">
              <a:lnSpc>
                <a:spcPct val="80000"/>
              </a:lnSpc>
            </a:pPr>
            <a:r>
              <a:rPr lang="en-GB" alt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Exploring resolution options, guidance about ways to communicate in a difficult situation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altLang="en-US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Conflict resolution </a:t>
            </a:r>
          </a:p>
          <a:p>
            <a:pPr lvl="1">
              <a:lnSpc>
                <a:spcPct val="80000"/>
              </a:lnSpc>
            </a:pPr>
            <a:r>
              <a:rPr lang="en-GB" alt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Negotiation, mediation, facilitated discussion, shuttle diplomacy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altLang="en-US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Informal fact gathering</a:t>
            </a:r>
          </a:p>
          <a:p>
            <a:pPr lvl="1">
              <a:lnSpc>
                <a:spcPct val="80000"/>
              </a:lnSpc>
            </a:pPr>
            <a:r>
              <a:rPr lang="en-GB" alt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Informal inquiry (</a:t>
            </a:r>
            <a:r>
              <a:rPr lang="en-GB" altLang="en-US" sz="1800" i="1" u="sng" smtClean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alt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 investigation), accessing policy</a:t>
            </a:r>
          </a:p>
          <a:p>
            <a:pPr>
              <a:lnSpc>
                <a:spcPct val="80000"/>
              </a:lnSpc>
            </a:pPr>
            <a:endParaRPr lang="en-GB" altLang="en-US" sz="2000" i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alt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Facilitating communication with administrative offices regarding issues, concerns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altLang="en-US" b="1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GB" altLang="en-US" sz="700" b="1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GB" altLang="en-US" sz="800" b="1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GB" altLang="en-US" sz="30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GB" altLang="en-US" sz="300" smtClean="0">
                <a:solidFill>
                  <a:schemeClr val="accent2"/>
                </a:solidFill>
              </a:rPr>
              <a:t> </a:t>
            </a:r>
            <a:endParaRPr lang="en-US" altLang="en-US" sz="300" smtClean="0">
              <a:solidFill>
                <a:schemeClr val="accent2"/>
              </a:solidFill>
            </a:endParaRPr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60ED6C9-63DB-4BD6-B3DE-BF3569FA259E}" type="slidenum">
              <a:rPr lang="en-US"/>
              <a:pPr eaLnBrk="1" hangingPunct="1"/>
              <a:t>4</a:t>
            </a:fld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Ombuds Intervention Levels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19163" y="1676400"/>
            <a:ext cx="8229600" cy="4191000"/>
          </a:xfrm>
        </p:spPr>
        <p:txBody>
          <a:bodyPr/>
          <a:lstStyle/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Individual</a:t>
            </a:r>
          </a:p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Interpersonal</a:t>
            </a:r>
          </a:p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Administrative</a:t>
            </a:r>
          </a:p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Intra-group</a:t>
            </a:r>
          </a:p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Inter-group</a:t>
            </a:r>
          </a:p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Organizational</a:t>
            </a:r>
          </a:p>
          <a:p>
            <a:endParaRPr lang="en-US" sz="320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F665846-90CA-4F4E-AB81-C6AF036E49CF}" type="slidenum">
              <a:rPr lang="en-US"/>
              <a:pPr eaLnBrk="1" hangingPunct="1"/>
              <a:t>5</a:t>
            </a:fld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2536825" y="762000"/>
            <a:ext cx="1676400" cy="1023938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Clarify </a:t>
            </a:r>
          </a:p>
          <a:p>
            <a:pPr algn="ctr" eaLnBrk="1" hangingPunct="1"/>
            <a:r>
              <a:rPr lang="en-AU" altLang="en-US" sz="1300" b="1"/>
              <a:t>Ombuds Role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2536825" y="2286000"/>
            <a:ext cx="1676400" cy="1023938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Identify Concerns</a:t>
            </a:r>
          </a:p>
          <a:p>
            <a:pPr algn="ctr" eaLnBrk="1" hangingPunct="1"/>
            <a:r>
              <a:rPr lang="en-AU" altLang="en-US" sz="1300" b="1"/>
              <a:t>Root Causes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2536825" y="3733800"/>
            <a:ext cx="1676400" cy="1023938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Define Desired </a:t>
            </a:r>
          </a:p>
          <a:p>
            <a:pPr algn="ctr" eaLnBrk="1" hangingPunct="1"/>
            <a:r>
              <a:rPr lang="en-AU" altLang="en-US" sz="1300" b="1"/>
              <a:t>Outcome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2536825" y="5181600"/>
            <a:ext cx="1676400" cy="1023938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Identify Possible</a:t>
            </a:r>
          </a:p>
          <a:p>
            <a:pPr algn="ctr" eaLnBrk="1" hangingPunct="1"/>
            <a:r>
              <a:rPr lang="en-AU" altLang="en-US" sz="1300" b="1"/>
              <a:t>Resolution Options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4764088" y="5181600"/>
            <a:ext cx="1676400" cy="1023938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Inquirer Chooses </a:t>
            </a:r>
          </a:p>
          <a:p>
            <a:pPr algn="ctr" eaLnBrk="1" hangingPunct="1"/>
            <a:r>
              <a:rPr lang="en-AU" altLang="en-US" sz="1300" b="1"/>
              <a:t>Process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4764088" y="3733800"/>
            <a:ext cx="1676400" cy="1023938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Ombuds Facilitates </a:t>
            </a:r>
          </a:p>
          <a:p>
            <a:pPr algn="ctr" eaLnBrk="1" hangingPunct="1"/>
            <a:r>
              <a:rPr lang="en-AU" altLang="en-US" sz="1300" b="1"/>
              <a:t>Process (sometimes </a:t>
            </a:r>
          </a:p>
          <a:p>
            <a:pPr algn="ctr" eaLnBrk="1" hangingPunct="1"/>
            <a:r>
              <a:rPr lang="en-AU" altLang="en-US" sz="1300" b="1"/>
              <a:t>involves</a:t>
            </a:r>
          </a:p>
          <a:p>
            <a:pPr algn="ctr" eaLnBrk="1" hangingPunct="1"/>
            <a:r>
              <a:rPr lang="en-AU" altLang="en-US" sz="1300" b="1"/>
              <a:t> other parties)</a:t>
            </a: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7239000" y="4745038"/>
            <a:ext cx="1676400" cy="1023937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Inquirer Acts</a:t>
            </a:r>
          </a:p>
          <a:p>
            <a:pPr algn="ctr" eaLnBrk="1" hangingPunct="1"/>
            <a:r>
              <a:rPr lang="en-AU" altLang="en-US" sz="1300" b="1"/>
              <a:t>Independently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4764088" y="2286000"/>
            <a:ext cx="1676400" cy="1023938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Inquirer Evaluates </a:t>
            </a:r>
          </a:p>
          <a:p>
            <a:pPr algn="ctr" eaLnBrk="1" hangingPunct="1"/>
            <a:r>
              <a:rPr lang="en-AU" altLang="en-US" sz="1300" b="1"/>
              <a:t>Outcome</a:t>
            </a:r>
          </a:p>
        </p:txBody>
      </p: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7239000" y="1268413"/>
            <a:ext cx="1676400" cy="3086100"/>
            <a:chOff x="4128" y="1156"/>
            <a:chExt cx="1056" cy="1943"/>
          </a:xfrm>
        </p:grpSpPr>
        <p:sp>
          <p:nvSpPr>
            <p:cNvPr id="7198" name="AutoShape 11"/>
            <p:cNvSpPr>
              <a:spLocks noChangeArrowheads="1"/>
            </p:cNvSpPr>
            <p:nvPr/>
          </p:nvSpPr>
          <p:spPr bwMode="auto">
            <a:xfrm>
              <a:off x="4128" y="1156"/>
              <a:ext cx="1056" cy="645"/>
            </a:xfrm>
            <a:prstGeom prst="flowChartProcess">
              <a:avLst/>
            </a:prstGeom>
            <a:solidFill>
              <a:schemeClr val="accent1">
                <a:alpha val="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en-US" sz="1300" b="1"/>
                <a:t>Satisfied – </a:t>
              </a:r>
            </a:p>
            <a:p>
              <a:pPr algn="ctr" eaLnBrk="1" hangingPunct="1"/>
              <a:r>
                <a:rPr lang="en-AU" altLang="en-US" sz="1300" b="1"/>
                <a:t>Terminates </a:t>
              </a:r>
            </a:p>
            <a:p>
              <a:pPr algn="ctr" eaLnBrk="1" hangingPunct="1"/>
              <a:r>
                <a:rPr lang="en-AU" altLang="en-US" sz="1300" b="1"/>
                <a:t>Work with Ombuds</a:t>
              </a:r>
            </a:p>
          </p:txBody>
        </p:sp>
        <p:sp>
          <p:nvSpPr>
            <p:cNvPr id="7199" name="AutoShape 12"/>
            <p:cNvSpPr>
              <a:spLocks noChangeArrowheads="1"/>
            </p:cNvSpPr>
            <p:nvPr/>
          </p:nvSpPr>
          <p:spPr bwMode="auto">
            <a:xfrm>
              <a:off x="4128" y="1803"/>
              <a:ext cx="1056" cy="645"/>
            </a:xfrm>
            <a:prstGeom prst="flowChartProcess">
              <a:avLst/>
            </a:prstGeom>
            <a:solidFill>
              <a:schemeClr val="accent1">
                <a:alpha val="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en-US" sz="1300" b="1"/>
                <a:t>Dissatisfied – Seeks </a:t>
              </a:r>
            </a:p>
            <a:p>
              <a:pPr algn="ctr" eaLnBrk="1" hangingPunct="1"/>
              <a:r>
                <a:rPr lang="en-AU" altLang="en-US" sz="1300" b="1"/>
                <a:t>Other Resources </a:t>
              </a:r>
            </a:p>
            <a:p>
              <a:pPr algn="ctr" eaLnBrk="1" hangingPunct="1"/>
              <a:r>
                <a:rPr lang="en-AU" altLang="en-US" sz="1300" b="1"/>
                <a:t>for Resolution</a:t>
              </a:r>
            </a:p>
          </p:txBody>
        </p:sp>
        <p:sp>
          <p:nvSpPr>
            <p:cNvPr id="7200" name="AutoShape 13"/>
            <p:cNvSpPr>
              <a:spLocks noChangeArrowheads="1"/>
            </p:cNvSpPr>
            <p:nvPr/>
          </p:nvSpPr>
          <p:spPr bwMode="auto">
            <a:xfrm>
              <a:off x="4128" y="2454"/>
              <a:ext cx="1056" cy="645"/>
            </a:xfrm>
            <a:prstGeom prst="flowChartProcess">
              <a:avLst/>
            </a:prstGeom>
            <a:solidFill>
              <a:schemeClr val="accent1">
                <a:alpha val="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en-US" sz="1300" b="1"/>
                <a:t>Dissatisfied – Takes </a:t>
              </a:r>
            </a:p>
            <a:p>
              <a:pPr algn="ctr" eaLnBrk="1" hangingPunct="1"/>
              <a:r>
                <a:rPr lang="en-AU" altLang="en-US" sz="1300" b="1"/>
                <a:t>No Further Action</a:t>
              </a:r>
            </a:p>
          </p:txBody>
        </p:sp>
      </p:grpSp>
      <p:sp>
        <p:nvSpPr>
          <p:cNvPr id="7179" name="AutoShape 14"/>
          <p:cNvSpPr>
            <a:spLocks noChangeArrowheads="1"/>
          </p:cNvSpPr>
          <p:nvPr/>
        </p:nvSpPr>
        <p:spPr bwMode="auto">
          <a:xfrm>
            <a:off x="4764088" y="793750"/>
            <a:ext cx="1676400" cy="1023938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Dissatisfied – </a:t>
            </a:r>
          </a:p>
          <a:p>
            <a:pPr algn="ctr" eaLnBrk="1" hangingPunct="1"/>
            <a:r>
              <a:rPr lang="en-AU" altLang="en-US" sz="1300" b="1"/>
              <a:t>Continues</a:t>
            </a:r>
          </a:p>
          <a:p>
            <a:pPr algn="ctr" eaLnBrk="1" hangingPunct="1"/>
            <a:r>
              <a:rPr lang="en-AU" altLang="en-US" sz="1300" b="1"/>
              <a:t>Work with Ombuds</a:t>
            </a:r>
          </a:p>
        </p:txBody>
      </p:sp>
      <p:sp>
        <p:nvSpPr>
          <p:cNvPr id="7180" name="Line 15"/>
          <p:cNvSpPr>
            <a:spLocks noChangeShapeType="1"/>
          </p:cNvSpPr>
          <p:nvPr/>
        </p:nvSpPr>
        <p:spPr bwMode="auto">
          <a:xfrm>
            <a:off x="3367088" y="1774825"/>
            <a:ext cx="0" cy="500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81" name="Line 16"/>
          <p:cNvSpPr>
            <a:spLocks noChangeShapeType="1"/>
          </p:cNvSpPr>
          <p:nvPr/>
        </p:nvSpPr>
        <p:spPr bwMode="auto">
          <a:xfrm>
            <a:off x="3367088" y="3311525"/>
            <a:ext cx="0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82" name="Line 17"/>
          <p:cNvSpPr>
            <a:spLocks noChangeShapeType="1"/>
          </p:cNvSpPr>
          <p:nvPr/>
        </p:nvSpPr>
        <p:spPr bwMode="auto">
          <a:xfrm>
            <a:off x="3367088" y="4770438"/>
            <a:ext cx="0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83" name="Line 18"/>
          <p:cNvSpPr>
            <a:spLocks noChangeShapeType="1"/>
          </p:cNvSpPr>
          <p:nvPr/>
        </p:nvSpPr>
        <p:spPr bwMode="auto">
          <a:xfrm flipV="1">
            <a:off x="6467475" y="5334000"/>
            <a:ext cx="771525" cy="344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84" name="Line 19"/>
          <p:cNvSpPr>
            <a:spLocks noChangeShapeType="1"/>
          </p:cNvSpPr>
          <p:nvPr/>
        </p:nvSpPr>
        <p:spPr bwMode="auto">
          <a:xfrm flipV="1">
            <a:off x="5595938" y="4770438"/>
            <a:ext cx="0" cy="384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85" name="Line 20"/>
          <p:cNvSpPr>
            <a:spLocks noChangeShapeType="1"/>
          </p:cNvSpPr>
          <p:nvPr/>
        </p:nvSpPr>
        <p:spPr bwMode="auto">
          <a:xfrm flipV="1">
            <a:off x="5595938" y="3311525"/>
            <a:ext cx="0" cy="384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86" name="Line 21"/>
          <p:cNvSpPr>
            <a:spLocks noChangeShapeType="1"/>
          </p:cNvSpPr>
          <p:nvPr/>
        </p:nvSpPr>
        <p:spPr bwMode="auto">
          <a:xfrm flipV="1">
            <a:off x="5595938" y="1812925"/>
            <a:ext cx="0" cy="461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87" name="Line 22"/>
          <p:cNvSpPr>
            <a:spLocks noChangeShapeType="1"/>
          </p:cNvSpPr>
          <p:nvPr/>
        </p:nvSpPr>
        <p:spPr bwMode="auto">
          <a:xfrm flipV="1">
            <a:off x="6445250" y="2043113"/>
            <a:ext cx="793750" cy="768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88" name="Line 23"/>
          <p:cNvSpPr>
            <a:spLocks noChangeShapeType="1"/>
          </p:cNvSpPr>
          <p:nvPr/>
        </p:nvSpPr>
        <p:spPr bwMode="auto">
          <a:xfrm>
            <a:off x="6467475" y="2811463"/>
            <a:ext cx="771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89" name="Line 24"/>
          <p:cNvSpPr>
            <a:spLocks noChangeShapeType="1"/>
          </p:cNvSpPr>
          <p:nvPr/>
        </p:nvSpPr>
        <p:spPr bwMode="auto">
          <a:xfrm>
            <a:off x="6429375" y="2811463"/>
            <a:ext cx="809625" cy="884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90" name="Line 25"/>
          <p:cNvSpPr>
            <a:spLocks noChangeShapeType="1"/>
          </p:cNvSpPr>
          <p:nvPr/>
        </p:nvSpPr>
        <p:spPr bwMode="auto">
          <a:xfrm flipH="1">
            <a:off x="4264025" y="1314450"/>
            <a:ext cx="474663" cy="1406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91" name="AutoShape 26"/>
          <p:cNvSpPr>
            <a:spLocks noChangeArrowheads="1"/>
          </p:cNvSpPr>
          <p:nvPr/>
        </p:nvSpPr>
        <p:spPr bwMode="auto">
          <a:xfrm>
            <a:off x="231775" y="1262063"/>
            <a:ext cx="1676400" cy="1023937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Inquirer Learns of </a:t>
            </a:r>
          </a:p>
          <a:p>
            <a:pPr algn="ctr" eaLnBrk="1" hangingPunct="1"/>
            <a:r>
              <a:rPr lang="en-AU" altLang="en-US" sz="1300" b="1"/>
              <a:t>Ombuds Office</a:t>
            </a:r>
          </a:p>
        </p:txBody>
      </p:sp>
      <p:sp>
        <p:nvSpPr>
          <p:cNvPr id="7192" name="AutoShape 27"/>
          <p:cNvSpPr>
            <a:spLocks noChangeArrowheads="1"/>
          </p:cNvSpPr>
          <p:nvPr/>
        </p:nvSpPr>
        <p:spPr bwMode="auto">
          <a:xfrm>
            <a:off x="233363" y="2773363"/>
            <a:ext cx="1676400" cy="1023937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Inquirer Contacts</a:t>
            </a:r>
          </a:p>
          <a:p>
            <a:pPr algn="ctr" eaLnBrk="1" hangingPunct="1"/>
            <a:r>
              <a:rPr lang="en-AU" altLang="en-US" sz="1300" b="1"/>
              <a:t>Ombuds Office</a:t>
            </a:r>
          </a:p>
        </p:txBody>
      </p:sp>
      <p:sp>
        <p:nvSpPr>
          <p:cNvPr id="7193" name="AutoShape 28"/>
          <p:cNvSpPr>
            <a:spLocks noChangeArrowheads="1"/>
          </p:cNvSpPr>
          <p:nvPr/>
        </p:nvSpPr>
        <p:spPr bwMode="auto">
          <a:xfrm>
            <a:off x="231775" y="4232275"/>
            <a:ext cx="1676400" cy="1023938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AU" altLang="en-US" sz="1300" b="1"/>
              <a:t>Inquirer/Ombuds</a:t>
            </a:r>
          </a:p>
          <a:p>
            <a:pPr algn="ctr" eaLnBrk="1" hangingPunct="1"/>
            <a:r>
              <a:rPr lang="en-AU" altLang="en-US" sz="1300" b="1"/>
              <a:t>Meet/Speak</a:t>
            </a:r>
          </a:p>
        </p:txBody>
      </p:sp>
      <p:sp>
        <p:nvSpPr>
          <p:cNvPr id="7194" name="Line 29"/>
          <p:cNvSpPr>
            <a:spLocks noChangeShapeType="1"/>
          </p:cNvSpPr>
          <p:nvPr/>
        </p:nvSpPr>
        <p:spPr bwMode="auto">
          <a:xfrm flipV="1">
            <a:off x="1922463" y="1262063"/>
            <a:ext cx="576262" cy="341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95" name="Line 30"/>
          <p:cNvSpPr>
            <a:spLocks noChangeShapeType="1"/>
          </p:cNvSpPr>
          <p:nvPr/>
        </p:nvSpPr>
        <p:spPr bwMode="auto">
          <a:xfrm>
            <a:off x="1076325" y="2284413"/>
            <a:ext cx="0" cy="500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96" name="Line 31"/>
          <p:cNvSpPr>
            <a:spLocks noChangeShapeType="1"/>
          </p:cNvSpPr>
          <p:nvPr/>
        </p:nvSpPr>
        <p:spPr bwMode="auto">
          <a:xfrm>
            <a:off x="1076325" y="3810000"/>
            <a:ext cx="0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7197" name="Line 32"/>
          <p:cNvSpPr>
            <a:spLocks noChangeShapeType="1"/>
          </p:cNvSpPr>
          <p:nvPr/>
        </p:nvSpPr>
        <p:spPr bwMode="auto">
          <a:xfrm>
            <a:off x="4225925" y="5678488"/>
            <a:ext cx="538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GB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Ombuds Skills</a:t>
            </a:r>
            <a:endParaRPr lang="en-US" altLang="en-US" sz="3200" smtClean="0">
              <a:solidFill>
                <a:srgbClr val="8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1600200"/>
            <a:ext cx="7620000" cy="44196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Active listening</a:t>
            </a:r>
          </a:p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Issue identification</a:t>
            </a:r>
          </a:p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Micro-focus</a:t>
            </a:r>
          </a:p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Factual analysis</a:t>
            </a:r>
          </a:p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Clarifying</a:t>
            </a:r>
          </a:p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Summarizing</a:t>
            </a:r>
          </a:p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Reality-testing</a:t>
            </a:r>
          </a:p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Macro-focus</a:t>
            </a:r>
          </a:p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Systems thinking</a:t>
            </a:r>
          </a:p>
          <a:p>
            <a:pPr>
              <a:defRPr/>
            </a:pPr>
            <a:r>
              <a:rPr lang="en-US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Pattern and trend identification</a:t>
            </a:r>
          </a:p>
          <a:p>
            <a:pPr>
              <a:defRPr/>
            </a:pPr>
            <a:endParaRPr lang="en-US" altLang="en-US" sz="1200" dirty="0" smtClean="0"/>
          </a:p>
          <a:p>
            <a:pPr>
              <a:defRPr/>
            </a:pPr>
            <a:endParaRPr lang="en-US" altLang="en-US" sz="1200" dirty="0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685800"/>
            <a:ext cx="1447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7315200" y="838200"/>
            <a:ext cx="1828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6477000"/>
            <a:ext cx="1828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696200" y="6477000"/>
            <a:ext cx="1447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2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F263687-8BF1-48EA-948F-6FEF4D2C1971}" type="slidenum">
              <a:rPr lang="en-US"/>
              <a:pPr eaLnBrk="1" hangingPunct="1"/>
              <a:t>7</a:t>
            </a:fld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ENGLISH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Unit-Bold"/>
        <a:ea typeface=""/>
        <a:cs typeface=""/>
      </a:majorFont>
      <a:minorFont>
        <a:latin typeface="Unit-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TEMPLATE_ENGLISH</Template>
  <TotalTime>4520</TotalTime>
  <Words>331</Words>
  <Application>Microsoft Office PowerPoint</Application>
  <PresentationFormat>On-screen Show (4:3)</PresentationFormat>
  <Paragraphs>129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Unit-Bold</vt:lpstr>
      <vt:lpstr>Unit-Regular</vt:lpstr>
      <vt:lpstr>TEMPLATE_ENGLISH</vt:lpstr>
      <vt:lpstr>Office of the Ombudsperson</vt:lpstr>
      <vt:lpstr>Dispute Resolution Processes</vt:lpstr>
      <vt:lpstr>What is an Organizational Ombudsperson?</vt:lpstr>
      <vt:lpstr>OMB Office Casework </vt:lpstr>
      <vt:lpstr>Ombuds Intervention Levels</vt:lpstr>
      <vt:lpstr>PowerPoint Presentation</vt:lpstr>
      <vt:lpstr>Ombuds Skills</vt:lpstr>
    </vt:vector>
  </TitlesOfParts>
  <Company>Inter-American Development Bank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here to add a title</dc:title>
  <dc:creator>vreyna</dc:creator>
  <cp:lastModifiedBy>Marlon Small</cp:lastModifiedBy>
  <cp:revision>192</cp:revision>
  <cp:lastPrinted>2013-10-31T14:14:05Z</cp:lastPrinted>
  <dcterms:created xsi:type="dcterms:W3CDTF">2010-07-20T21:15:29Z</dcterms:created>
  <dcterms:modified xsi:type="dcterms:W3CDTF">2016-02-16T13:47:46Z</dcterms:modified>
</cp:coreProperties>
</file>