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8"/>
  </p:notesMasterIdLst>
  <p:sldIdLst>
    <p:sldId id="321" r:id="rId3"/>
    <p:sldId id="291" r:id="rId4"/>
    <p:sldId id="322" r:id="rId5"/>
    <p:sldId id="324" r:id="rId6"/>
    <p:sldId id="32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B1B8"/>
    <a:srgbClr val="66BEA3"/>
    <a:srgbClr val="73C3AA"/>
    <a:srgbClr val="48A88A"/>
    <a:srgbClr val="CCFF66"/>
    <a:srgbClr val="99FF99"/>
    <a:srgbClr val="66FF66"/>
    <a:srgbClr val="33CC33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27" autoAdjust="0"/>
  </p:normalViewPr>
  <p:slideViewPr>
    <p:cSldViewPr showGuides="1"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27F0D-6841-4A75-B35E-6E72189FEDCB}" type="datetimeFigureOut">
              <a:rPr lang="en-US" smtClean="0"/>
              <a:t>2/16/2016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86D31-4844-4AB3-927B-423A89195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73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8" charset="0"/>
              </a:defRPr>
            </a:lvl1pPr>
          </a:lstStyle>
          <a:p>
            <a:fld id="{1D44FD38-0A45-4534-8634-C28B7AE76845}" type="datetime1">
              <a:rPr lang="en-US"/>
              <a:pPr/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108" charset="0"/>
              </a:defRPr>
            </a:lvl1pPr>
          </a:lstStyle>
          <a:p>
            <a:fld id="{ED096E1D-DD4A-489C-8A56-3DE34ED0E58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978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380E3-A1E9-4177-9470-AFE4D546FB69}" type="datetimeFigureOut">
              <a:rPr lang="en-US" smtClean="0"/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CA31F-A618-460D-8A3E-6DEF55EB26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5111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</p:sldLayoutIdLst>
  <mc:AlternateContent xmlns:mc="http://schemas.openxmlformats.org/markup-compatibility/2006" xmlns:p14="http://schemas.microsoft.com/office/powerpoint/2010/main">
    <mc:Choice Requires="p14">
      <p:transition p14:dur="200" advClick="0" advTm="0">
        <p:fade/>
      </p:transition>
    </mc:Choice>
    <mc:Fallback xmlns="">
      <p:transition advClick="0" advTm="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/>
          <p:cNvSpPr>
            <a:spLocks/>
          </p:cNvSpPr>
          <p:nvPr/>
        </p:nvSpPr>
        <p:spPr bwMode="auto">
          <a:xfrm rot="5400000">
            <a:off x="2678907" y="2783681"/>
            <a:ext cx="3729038" cy="2486025"/>
          </a:xfrm>
          <a:prstGeom prst="ellipse">
            <a:avLst/>
          </a:prstGeom>
          <a:gradFill rotWithShape="1">
            <a:gsLst>
              <a:gs pos="0">
                <a:srgbClr val="00AAA8">
                  <a:alpha val="39999"/>
                </a:srgbClr>
              </a:gs>
              <a:gs pos="100000">
                <a:srgbClr val="00FFFC">
                  <a:alpha val="39999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AAA8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24579" name="Group 16"/>
          <p:cNvGrpSpPr>
            <a:grpSpLocks/>
          </p:cNvGrpSpPr>
          <p:nvPr/>
        </p:nvGrpSpPr>
        <p:grpSpPr bwMode="auto">
          <a:xfrm rot="-745948">
            <a:off x="3562350" y="579438"/>
            <a:ext cx="3729038" cy="5160962"/>
            <a:chOff x="3625402" y="958397"/>
            <a:chExt cx="3729038" cy="5161284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 rot="-7858936">
              <a:off x="3293648" y="3010590"/>
              <a:ext cx="3729270" cy="2487613"/>
            </a:xfrm>
            <a:prstGeom prst="ellipse">
              <a:avLst/>
            </a:prstGeom>
            <a:gradFill rotWithShape="1">
              <a:gsLst>
                <a:gs pos="0">
                  <a:srgbClr val="FF0000">
                    <a:alpha val="39999"/>
                  </a:srgbClr>
                </a:gs>
                <a:gs pos="100000">
                  <a:srgbClr val="800000">
                    <a:alpha val="39999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800000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6" name="Oval 5"/>
            <p:cNvSpPr>
              <a:spLocks/>
            </p:cNvSpPr>
            <p:nvPr/>
          </p:nvSpPr>
          <p:spPr bwMode="auto">
            <a:xfrm rot="10514884">
              <a:off x="3624791" y="2239727"/>
              <a:ext cx="3729038" cy="2486180"/>
            </a:xfrm>
            <a:prstGeom prst="ellipse">
              <a:avLst/>
            </a:prstGeom>
            <a:gradFill rotWithShape="1">
              <a:gsLst>
                <a:gs pos="0">
                  <a:srgbClr val="FFFF00">
                    <a:alpha val="39999"/>
                  </a:srgbClr>
                </a:gs>
                <a:gs pos="100000">
                  <a:srgbClr val="FF6600">
                    <a:alpha val="39999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FF6600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 rot="7764142">
              <a:off x="3267048" y="1578175"/>
              <a:ext cx="3729271" cy="2489200"/>
            </a:xfrm>
            <a:prstGeom prst="ellipse">
              <a:avLst/>
            </a:prstGeom>
            <a:gradFill rotWithShape="1">
              <a:gsLst>
                <a:gs pos="0">
                  <a:srgbClr val="A6A6A6">
                    <a:alpha val="39999"/>
                  </a:srgbClr>
                </a:gs>
                <a:gs pos="100000">
                  <a:srgbClr val="262626">
                    <a:alpha val="39999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595959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4581" name="Group 15"/>
          <p:cNvGrpSpPr>
            <a:grpSpLocks/>
          </p:cNvGrpSpPr>
          <p:nvPr/>
        </p:nvGrpSpPr>
        <p:grpSpPr bwMode="auto">
          <a:xfrm rot="552483" flipH="1">
            <a:off x="1765300" y="566738"/>
            <a:ext cx="3729038" cy="5160962"/>
            <a:chOff x="3777802" y="1110797"/>
            <a:chExt cx="3729038" cy="5161284"/>
          </a:xfrm>
        </p:grpSpPr>
        <p:sp>
          <p:nvSpPr>
            <p:cNvPr id="13" name="Oval 12"/>
            <p:cNvSpPr>
              <a:spLocks noChangeArrowheads="1"/>
            </p:cNvSpPr>
            <p:nvPr/>
          </p:nvSpPr>
          <p:spPr bwMode="auto">
            <a:xfrm rot="-7858936">
              <a:off x="3447842" y="3162938"/>
              <a:ext cx="3729270" cy="2487612"/>
            </a:xfrm>
            <a:prstGeom prst="ellipse">
              <a:avLst/>
            </a:prstGeom>
            <a:gradFill rotWithShape="1">
              <a:gsLst>
                <a:gs pos="0">
                  <a:srgbClr val="B3A2C7">
                    <a:alpha val="39999"/>
                  </a:srgbClr>
                </a:gs>
                <a:gs pos="100000">
                  <a:srgbClr val="403152">
                    <a:alpha val="39999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604A7B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4" name="Oval 13"/>
            <p:cNvSpPr>
              <a:spLocks/>
            </p:cNvSpPr>
            <p:nvPr/>
          </p:nvSpPr>
          <p:spPr bwMode="auto">
            <a:xfrm rot="10514884">
              <a:off x="3778731" y="2393013"/>
              <a:ext cx="3729037" cy="2486180"/>
            </a:xfrm>
            <a:prstGeom prst="ellipse">
              <a:avLst/>
            </a:prstGeom>
            <a:gradFill rotWithShape="1">
              <a:gsLst>
                <a:gs pos="0">
                  <a:srgbClr val="74F4FF">
                    <a:alpha val="39999"/>
                  </a:srgbClr>
                </a:gs>
                <a:gs pos="100000">
                  <a:srgbClr val="208ECD">
                    <a:alpha val="39999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208ECD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 rot="7764142">
              <a:off x="3420344" y="1729494"/>
              <a:ext cx="3729271" cy="2489200"/>
            </a:xfrm>
            <a:prstGeom prst="ellipse">
              <a:avLst/>
            </a:prstGeom>
            <a:gradFill rotWithShape="1">
              <a:gsLst>
                <a:gs pos="0">
                  <a:srgbClr val="5AF300">
                    <a:alpha val="39999"/>
                  </a:srgbClr>
                </a:gs>
                <a:gs pos="100000">
                  <a:srgbClr val="26A000">
                    <a:alpha val="39999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26A000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24582" name="TextBox 8"/>
          <p:cNvSpPr txBox="1">
            <a:spLocks noChangeArrowheads="1"/>
          </p:cNvSpPr>
          <p:nvPr/>
        </p:nvSpPr>
        <p:spPr bwMode="auto">
          <a:xfrm>
            <a:off x="954088" y="749300"/>
            <a:ext cx="1331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 smtClean="0">
                <a:latin typeface="Calibri" pitchFamily="-108" charset="0"/>
              </a:rPr>
              <a:t>Leadership and Management</a:t>
            </a:r>
            <a:endParaRPr lang="en-US" sz="1400" dirty="0">
              <a:latin typeface="Calibri" pitchFamily="-108" charset="0"/>
            </a:endParaRPr>
          </a:p>
        </p:txBody>
      </p:sp>
      <p:sp>
        <p:nvSpPr>
          <p:cNvPr id="24583" name="TextBox 8"/>
          <p:cNvSpPr txBox="1">
            <a:spLocks noChangeArrowheads="1"/>
          </p:cNvSpPr>
          <p:nvPr/>
        </p:nvSpPr>
        <p:spPr bwMode="auto">
          <a:xfrm>
            <a:off x="6344443" y="698480"/>
            <a:ext cx="133191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 smtClean="0">
                <a:latin typeface="Calibri" pitchFamily="-108" charset="0"/>
              </a:rPr>
              <a:t>Congruence: task-skills, values</a:t>
            </a:r>
            <a:endParaRPr lang="en-US" sz="1400" b="1" dirty="0">
              <a:latin typeface="Calibri" pitchFamily="-108" charset="0"/>
            </a:endParaRPr>
          </a:p>
        </p:txBody>
      </p:sp>
      <p:sp>
        <p:nvSpPr>
          <p:cNvPr id="24584" name="TextBox 8"/>
          <p:cNvSpPr txBox="1">
            <a:spLocks noChangeArrowheads="1"/>
          </p:cNvSpPr>
          <p:nvPr/>
        </p:nvSpPr>
        <p:spPr bwMode="auto">
          <a:xfrm>
            <a:off x="196525" y="2633990"/>
            <a:ext cx="1331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 smtClean="0">
                <a:latin typeface="Calibri" pitchFamily="-108" charset="0"/>
              </a:rPr>
              <a:t>Mission &amp; Strategy</a:t>
            </a:r>
            <a:endParaRPr lang="en-US" sz="1400" dirty="0">
              <a:latin typeface="Calibri" pitchFamily="-108" charset="0"/>
            </a:endParaRPr>
          </a:p>
        </p:txBody>
      </p:sp>
      <p:sp>
        <p:nvSpPr>
          <p:cNvPr id="24585" name="TextBox 8"/>
          <p:cNvSpPr txBox="1">
            <a:spLocks noChangeArrowheads="1"/>
          </p:cNvSpPr>
          <p:nvPr/>
        </p:nvSpPr>
        <p:spPr bwMode="auto">
          <a:xfrm>
            <a:off x="687388" y="4673600"/>
            <a:ext cx="1331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 smtClean="0">
                <a:latin typeface="Calibri" pitchFamily="-108" charset="0"/>
              </a:rPr>
              <a:t>Organizational Culture</a:t>
            </a:r>
            <a:endParaRPr lang="en-US" sz="1400" b="1" dirty="0">
              <a:latin typeface="Calibri" pitchFamily="-108" charset="0"/>
            </a:endParaRPr>
          </a:p>
        </p:txBody>
      </p:sp>
      <p:sp>
        <p:nvSpPr>
          <p:cNvPr id="24586" name="TextBox 8"/>
          <p:cNvSpPr txBox="1">
            <a:spLocks noChangeArrowheads="1"/>
          </p:cNvSpPr>
          <p:nvPr/>
        </p:nvSpPr>
        <p:spPr bwMode="auto">
          <a:xfrm>
            <a:off x="7495492" y="2383730"/>
            <a:ext cx="1331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 smtClean="0">
                <a:latin typeface="Calibri" pitchFamily="-108" charset="0"/>
              </a:rPr>
              <a:t>Motivation</a:t>
            </a:r>
            <a:endParaRPr lang="en-US" sz="1400" b="1" dirty="0">
              <a:latin typeface="Calibri" pitchFamily="-108" charset="0"/>
            </a:endParaRPr>
          </a:p>
        </p:txBody>
      </p:sp>
      <p:sp>
        <p:nvSpPr>
          <p:cNvPr id="24587" name="TextBox 8"/>
          <p:cNvSpPr txBox="1">
            <a:spLocks noChangeArrowheads="1"/>
          </p:cNvSpPr>
          <p:nvPr/>
        </p:nvSpPr>
        <p:spPr bwMode="auto">
          <a:xfrm>
            <a:off x="7416799" y="4026693"/>
            <a:ext cx="13319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 smtClean="0">
                <a:latin typeface="Calibri" pitchFamily="-108" charset="0"/>
              </a:rPr>
              <a:t>Unit Climate</a:t>
            </a:r>
            <a:endParaRPr lang="en-US" sz="1400" b="1" dirty="0">
              <a:latin typeface="Calibri" pitchFamily="-108" charset="0"/>
            </a:endParaRPr>
          </a:p>
        </p:txBody>
      </p:sp>
      <p:sp>
        <p:nvSpPr>
          <p:cNvPr id="24588" name="TextBox 8"/>
          <p:cNvSpPr txBox="1">
            <a:spLocks noChangeArrowheads="1"/>
          </p:cNvSpPr>
          <p:nvPr/>
        </p:nvSpPr>
        <p:spPr bwMode="auto">
          <a:xfrm>
            <a:off x="3913188" y="3187601"/>
            <a:ext cx="1331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 smtClean="0">
                <a:latin typeface="Calibri" pitchFamily="-108" charset="0"/>
              </a:rPr>
              <a:t>Workplace</a:t>
            </a:r>
          </a:p>
          <a:p>
            <a:pPr algn="ctr"/>
            <a:r>
              <a:rPr lang="en-US" sz="1400" b="1" dirty="0" smtClean="0">
                <a:latin typeface="Calibri" pitchFamily="-108" charset="0"/>
              </a:rPr>
              <a:t>Conflicts</a:t>
            </a:r>
            <a:endParaRPr lang="en-US" sz="1400" dirty="0">
              <a:latin typeface="Calibri" pitchFamily="-108" charset="0"/>
            </a:endParaRPr>
          </a:p>
        </p:txBody>
      </p:sp>
      <p:sp>
        <p:nvSpPr>
          <p:cNvPr id="25" name="Line 33"/>
          <p:cNvSpPr>
            <a:spLocks noChangeShapeType="1"/>
          </p:cNvSpPr>
          <p:nvPr/>
        </p:nvSpPr>
        <p:spPr bwMode="auto">
          <a:xfrm rot="5400000" flipV="1">
            <a:off x="2432050" y="820738"/>
            <a:ext cx="0" cy="723900"/>
          </a:xfrm>
          <a:prstGeom prst="line">
            <a:avLst/>
          </a:prstGeom>
          <a:noFill/>
          <a:ln w="19050">
            <a:solidFill>
              <a:srgbClr val="D7D8D9">
                <a:lumMod val="25000"/>
              </a:srgbClr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Text" lastClr="000000"/>
              </a:solidFill>
              <a:latin typeface="Arial" pitchFamily="34" charset="0"/>
              <a:cs typeface="ＭＳ Ｐゴシック" pitchFamily="-108" charset="-128"/>
            </a:endParaRPr>
          </a:p>
        </p:txBody>
      </p:sp>
      <p:sp>
        <p:nvSpPr>
          <p:cNvPr id="27" name="Line 33"/>
          <p:cNvSpPr>
            <a:spLocks noChangeShapeType="1"/>
          </p:cNvSpPr>
          <p:nvPr/>
        </p:nvSpPr>
        <p:spPr bwMode="auto">
          <a:xfrm rot="5400000" flipV="1">
            <a:off x="6508750" y="820738"/>
            <a:ext cx="0" cy="723900"/>
          </a:xfrm>
          <a:prstGeom prst="line">
            <a:avLst/>
          </a:prstGeom>
          <a:noFill/>
          <a:ln w="19050">
            <a:solidFill>
              <a:srgbClr val="D7D8D9">
                <a:lumMod val="25000"/>
              </a:srgbClr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>
              <a:solidFill>
                <a:sysClr val="windowText" lastClr="000000"/>
              </a:solidFill>
              <a:latin typeface="Arial" pitchFamily="34" charset="0"/>
              <a:cs typeface="ＭＳ Ｐゴシック" pitchFamily="-108" charset="-128"/>
            </a:endParaRPr>
          </a:p>
        </p:txBody>
      </p:sp>
      <p:sp>
        <p:nvSpPr>
          <p:cNvPr id="31" name="TextBox 8"/>
          <p:cNvSpPr txBox="1">
            <a:spLocks noChangeArrowheads="1"/>
          </p:cNvSpPr>
          <p:nvPr/>
        </p:nvSpPr>
        <p:spPr bwMode="auto">
          <a:xfrm>
            <a:off x="3913188" y="187960"/>
            <a:ext cx="1331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 smtClean="0">
                <a:latin typeface="Calibri" pitchFamily="-108" charset="0"/>
              </a:rPr>
              <a:t>External Environment</a:t>
            </a:r>
            <a:endParaRPr lang="en-US" sz="1400" dirty="0">
              <a:latin typeface="Calibri" pitchFamily="-108" charset="0"/>
            </a:endParaRPr>
          </a:p>
        </p:txBody>
      </p:sp>
      <p:sp>
        <p:nvSpPr>
          <p:cNvPr id="33" name="TextBox 8"/>
          <p:cNvSpPr txBox="1">
            <a:spLocks noChangeArrowheads="1"/>
          </p:cNvSpPr>
          <p:nvPr/>
        </p:nvSpPr>
        <p:spPr bwMode="auto">
          <a:xfrm>
            <a:off x="7010399" y="5424331"/>
            <a:ext cx="1331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 smtClean="0">
                <a:latin typeface="Calibri" pitchFamily="-108" charset="0"/>
              </a:rPr>
              <a:t>Performance</a:t>
            </a:r>
            <a:endParaRPr lang="en-US" sz="1400" dirty="0">
              <a:latin typeface="Calibri" pitchFamily="-108" charset="0"/>
            </a:endParaRPr>
          </a:p>
        </p:txBody>
      </p:sp>
      <p:sp>
        <p:nvSpPr>
          <p:cNvPr id="35" name="TextBox 8"/>
          <p:cNvSpPr txBox="1">
            <a:spLocks noChangeArrowheads="1"/>
          </p:cNvSpPr>
          <p:nvPr/>
        </p:nvSpPr>
        <p:spPr bwMode="auto">
          <a:xfrm>
            <a:off x="3381059" y="6039885"/>
            <a:ext cx="24209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Calibri" pitchFamily="-108" charset="0"/>
              </a:rPr>
              <a:t>Systems</a:t>
            </a:r>
            <a:endParaRPr lang="en-US" sz="1400" b="1" dirty="0"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25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3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0" dur="3000" fill="hold"/>
                                        <p:tgtEl>
                                          <p:spTgt spid="245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4582" grpId="0"/>
      <p:bldP spid="24582" grpId="1"/>
      <p:bldP spid="24583" grpId="0"/>
      <p:bldP spid="24583" grpId="1"/>
      <p:bldP spid="24584" grpId="0"/>
      <p:bldP spid="24584" grpId="1"/>
      <p:bldP spid="24585" grpId="0"/>
      <p:bldP spid="24585" grpId="1"/>
      <p:bldP spid="24586" grpId="0"/>
      <p:bldP spid="24586" grpId="1"/>
      <p:bldP spid="24587" grpId="0"/>
      <p:bldP spid="24587" grpId="1"/>
      <p:bldP spid="24588" grpId="0"/>
      <p:bldP spid="31" grpId="0"/>
      <p:bldP spid="31" grpId="1"/>
      <p:bldP spid="33" grpId="0"/>
      <p:bldP spid="33" grpId="1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8"/>
          <p:cNvSpPr txBox="1">
            <a:spLocks noChangeArrowheads="1"/>
          </p:cNvSpPr>
          <p:nvPr/>
        </p:nvSpPr>
        <p:spPr bwMode="auto">
          <a:xfrm>
            <a:off x="381000" y="531540"/>
            <a:ext cx="8229600" cy="790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Calibri" pitchFamily="-108" charset="0"/>
              </a:rPr>
              <a:t>Systemic Benefits of OO*</a:t>
            </a:r>
            <a:endParaRPr lang="en-US" sz="2400" b="1" dirty="0">
              <a:latin typeface="Calibri" pitchFamily="-108" charset="0"/>
            </a:endParaRPr>
          </a:p>
          <a:p>
            <a:pPr algn="ctr"/>
            <a:endParaRPr lang="en-US" sz="800" b="1" dirty="0" smtClean="0">
              <a:latin typeface="Calibri" pitchFamily="-108" charset="0"/>
            </a:endParaRPr>
          </a:p>
          <a:p>
            <a:pPr algn="ctr"/>
            <a:r>
              <a:rPr lang="en-US" sz="2000" dirty="0"/>
              <a:t>H</a:t>
            </a:r>
            <a:r>
              <a:rPr lang="en-US" sz="2000" dirty="0" smtClean="0"/>
              <a:t>elps </a:t>
            </a:r>
            <a:r>
              <a:rPr lang="en-US" sz="2000" dirty="0"/>
              <a:t>identify </a:t>
            </a:r>
            <a:r>
              <a:rPr lang="en-US" sz="2000" u="sng" dirty="0"/>
              <a:t>undetected and/or unreported </a:t>
            </a:r>
            <a:r>
              <a:rPr lang="en-US" sz="2000" dirty="0"/>
              <a:t>criminal or unethical behavior, policy violations, or ineffective </a:t>
            </a:r>
            <a:r>
              <a:rPr lang="en-US" sz="2000" dirty="0" smtClean="0"/>
              <a:t>leadership</a:t>
            </a:r>
          </a:p>
          <a:p>
            <a:pPr algn="ctr"/>
            <a:endParaRPr lang="en-US" sz="2000" b="1" dirty="0">
              <a:latin typeface="Calibri" pitchFamily="-108" charset="0"/>
            </a:endParaRPr>
          </a:p>
          <a:p>
            <a:pPr algn="ctr"/>
            <a:r>
              <a:rPr lang="en-US" sz="2000" dirty="0"/>
              <a:t>Provides an </a:t>
            </a:r>
            <a:r>
              <a:rPr lang="en-US" sz="2000" u="sng" dirty="0"/>
              <a:t>early warning </a:t>
            </a:r>
            <a:r>
              <a:rPr lang="en-US" sz="2000" dirty="0"/>
              <a:t>diagnosis system that identifies and alerts institutions about new negative trends.</a:t>
            </a:r>
            <a:endParaRPr lang="en-US" sz="2000" b="1" dirty="0" smtClean="0">
              <a:latin typeface="Calibri" pitchFamily="-108" charset="0"/>
            </a:endParaRPr>
          </a:p>
          <a:p>
            <a:pPr algn="ctr"/>
            <a:endParaRPr lang="en-US" sz="2000" b="1" dirty="0">
              <a:latin typeface="Calibri" pitchFamily="-108" charset="0"/>
            </a:endParaRPr>
          </a:p>
          <a:p>
            <a:pPr algn="ctr"/>
            <a:r>
              <a:rPr lang="en-US" sz="2000" dirty="0"/>
              <a:t>Provides </a:t>
            </a:r>
            <a:r>
              <a:rPr lang="en-US" sz="2000" u="sng" dirty="0"/>
              <a:t>upward feedback </a:t>
            </a:r>
            <a:r>
              <a:rPr lang="en-US" sz="2000" dirty="0"/>
              <a:t>to management about organizational </a:t>
            </a:r>
            <a:r>
              <a:rPr lang="en-US" sz="2000" dirty="0" smtClean="0"/>
              <a:t>trends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/>
              <a:t>Provides the organization with an independent and </a:t>
            </a:r>
            <a:r>
              <a:rPr lang="en-US" sz="2000" u="sng" dirty="0"/>
              <a:t>impartial voice</a:t>
            </a:r>
            <a:r>
              <a:rPr lang="en-US" sz="2000" dirty="0"/>
              <a:t>, which fosters consistency between organizational values and </a:t>
            </a:r>
            <a:r>
              <a:rPr lang="en-US" sz="2000" dirty="0" smtClean="0"/>
              <a:t>actions</a:t>
            </a:r>
          </a:p>
          <a:p>
            <a:pPr algn="ctr"/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Serves </a:t>
            </a:r>
            <a:r>
              <a:rPr lang="en-US" sz="2000" dirty="0"/>
              <a:t>as a </a:t>
            </a:r>
            <a:r>
              <a:rPr lang="en-US" sz="2000" u="sng" dirty="0"/>
              <a:t>central information and referral resource </a:t>
            </a:r>
            <a:r>
              <a:rPr lang="en-US" sz="2000" dirty="0"/>
              <a:t>for policies, processes and resources within the </a:t>
            </a:r>
            <a:r>
              <a:rPr lang="en-US" sz="2000" dirty="0" smtClean="0"/>
              <a:t>organization 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 smtClean="0"/>
              <a:t>Provides </a:t>
            </a:r>
            <a:r>
              <a:rPr lang="en-US" sz="2000" u="sng" dirty="0" smtClean="0"/>
              <a:t>training</a:t>
            </a:r>
            <a:r>
              <a:rPr lang="en-US" sz="2000" dirty="0" smtClean="0"/>
              <a:t> in Conflict Management</a:t>
            </a:r>
          </a:p>
          <a:p>
            <a:pPr algn="ctr"/>
            <a:endParaRPr lang="en-US" sz="2000" b="1" dirty="0" smtClean="0">
              <a:latin typeface="Calibri" pitchFamily="-108" charset="0"/>
            </a:endParaRPr>
          </a:p>
          <a:p>
            <a:pPr algn="ctr"/>
            <a:r>
              <a:rPr lang="en-US" sz="1400" b="1" dirty="0" smtClean="0">
                <a:latin typeface="Calibri" pitchFamily="-108" charset="0"/>
              </a:rPr>
              <a:t>* “</a:t>
            </a:r>
            <a:r>
              <a:rPr lang="en-US" sz="1400" b="1" dirty="0" err="1" smtClean="0">
                <a:latin typeface="Calibri" pitchFamily="-108" charset="0"/>
              </a:rPr>
              <a:t>Ombuds</a:t>
            </a:r>
            <a:r>
              <a:rPr lang="en-US" sz="1400" b="1" dirty="0" smtClean="0">
                <a:latin typeface="Calibri" pitchFamily="-108" charset="0"/>
              </a:rPr>
              <a:t> Benefits to Organizations</a:t>
            </a:r>
            <a:r>
              <a:rPr lang="en-US" sz="1400" b="1" dirty="0">
                <a:latin typeface="Calibri" pitchFamily="-108" charset="0"/>
              </a:rPr>
              <a:t>” http://www.ombudsassociation.org/resources/ombuds-benefits-organizations</a:t>
            </a:r>
          </a:p>
          <a:p>
            <a:pPr algn="ctr"/>
            <a:endParaRPr lang="en-US" sz="2400" b="1" dirty="0" smtClean="0">
              <a:latin typeface="Calibri" pitchFamily="-108" charset="0"/>
            </a:endParaRPr>
          </a:p>
          <a:p>
            <a:pPr algn="ctr"/>
            <a:endParaRPr lang="en-US" sz="3600" b="1" dirty="0">
              <a:latin typeface="Calibri" pitchFamily="-108" charset="0"/>
            </a:endParaRPr>
          </a:p>
          <a:p>
            <a:pPr algn="ctr"/>
            <a:endParaRPr lang="en-US" sz="2000" b="1" dirty="0">
              <a:latin typeface="Calibri" pitchFamily="-108" charset="0"/>
            </a:endParaRPr>
          </a:p>
          <a:p>
            <a:pPr algn="ctr"/>
            <a:endParaRPr lang="en-US" sz="3600" dirty="0"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27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8"/>
          <p:cNvSpPr txBox="1">
            <a:spLocks noChangeArrowheads="1"/>
          </p:cNvSpPr>
          <p:nvPr/>
        </p:nvSpPr>
        <p:spPr bwMode="auto">
          <a:xfrm>
            <a:off x="381000" y="531540"/>
            <a:ext cx="8229600" cy="772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Calibri" pitchFamily="-108" charset="0"/>
              </a:rPr>
              <a:t>Systemic level: Ask yourself</a:t>
            </a:r>
            <a:endParaRPr lang="en-US" sz="2400" b="1" dirty="0">
              <a:latin typeface="Calibri" pitchFamily="-108" charset="0"/>
            </a:endParaRPr>
          </a:p>
          <a:p>
            <a:pPr algn="ctr"/>
            <a:endParaRPr lang="en-US" sz="800" b="1" dirty="0" smtClean="0">
              <a:latin typeface="Calibri" pitchFamily="-108" charset="0"/>
            </a:endParaRPr>
          </a:p>
          <a:p>
            <a:pPr algn="ctr"/>
            <a:endParaRPr lang="en-US" sz="2400" dirty="0" smtClean="0">
              <a:latin typeface="Calibri" pitchFamily="-108" charset="0"/>
            </a:endParaRPr>
          </a:p>
          <a:p>
            <a:pPr algn="ctr"/>
            <a:r>
              <a:rPr lang="en-US" sz="2400" dirty="0" smtClean="0">
                <a:latin typeface="Calibri" pitchFamily="-108" charset="0"/>
              </a:rPr>
              <a:t>What </a:t>
            </a:r>
            <a:r>
              <a:rPr lang="en-US" sz="2400" dirty="0">
                <a:latin typeface="Calibri" pitchFamily="-108" charset="0"/>
              </a:rPr>
              <a:t>are the characteristics of the organization (culture, </a:t>
            </a:r>
            <a:r>
              <a:rPr lang="en-US" sz="2400" dirty="0" err="1">
                <a:latin typeface="Calibri" pitchFamily="-108" charset="0"/>
              </a:rPr>
              <a:t>etc</a:t>
            </a:r>
            <a:r>
              <a:rPr lang="en-US" sz="2400" dirty="0">
                <a:latin typeface="Calibri" pitchFamily="-108" charset="0"/>
              </a:rPr>
              <a:t>)?</a:t>
            </a:r>
          </a:p>
          <a:p>
            <a:pPr algn="ctr"/>
            <a:endParaRPr lang="en-US" sz="2400" dirty="0">
              <a:latin typeface="Calibri" pitchFamily="-108" charset="0"/>
            </a:endParaRPr>
          </a:p>
          <a:p>
            <a:pPr algn="ctr"/>
            <a:r>
              <a:rPr lang="en-US" sz="2400" dirty="0" smtClean="0">
                <a:latin typeface="Calibri" pitchFamily="-108" charset="0"/>
              </a:rPr>
              <a:t>What stakeholders in your organization you may work with?</a:t>
            </a:r>
          </a:p>
          <a:p>
            <a:pPr algn="ctr"/>
            <a:endParaRPr lang="en-US" sz="2400" dirty="0">
              <a:latin typeface="Calibri" pitchFamily="-108" charset="0"/>
            </a:endParaRPr>
          </a:p>
          <a:p>
            <a:pPr algn="ctr"/>
            <a:r>
              <a:rPr lang="en-US" sz="2400" dirty="0" smtClean="0">
                <a:latin typeface="Calibri" pitchFamily="-108" charset="0"/>
              </a:rPr>
              <a:t>What do they currently look to you for?</a:t>
            </a:r>
          </a:p>
          <a:p>
            <a:pPr algn="ctr"/>
            <a:endParaRPr lang="en-US" sz="2400" dirty="0">
              <a:latin typeface="Calibri" pitchFamily="-108" charset="0"/>
            </a:endParaRPr>
          </a:p>
          <a:p>
            <a:pPr algn="ctr"/>
            <a:r>
              <a:rPr lang="en-US" sz="2400" dirty="0" smtClean="0">
                <a:latin typeface="Calibri" pitchFamily="-108" charset="0"/>
              </a:rPr>
              <a:t>In what ways would you like to work with them?</a:t>
            </a:r>
          </a:p>
          <a:p>
            <a:pPr algn="ctr"/>
            <a:endParaRPr lang="en-US" sz="2400" dirty="0">
              <a:latin typeface="Calibri" pitchFamily="-108" charset="0"/>
            </a:endParaRPr>
          </a:p>
          <a:p>
            <a:pPr algn="ctr"/>
            <a:r>
              <a:rPr lang="en-US" sz="2400" dirty="0" smtClean="0">
                <a:latin typeface="Calibri" pitchFamily="-108" charset="0"/>
              </a:rPr>
              <a:t>How can you begin to build rapport?</a:t>
            </a:r>
          </a:p>
          <a:p>
            <a:pPr algn="ctr"/>
            <a:endParaRPr lang="en-US" sz="2400" dirty="0">
              <a:latin typeface="Calibri" pitchFamily="-108" charset="0"/>
            </a:endParaRPr>
          </a:p>
          <a:p>
            <a:pPr algn="ctr"/>
            <a:r>
              <a:rPr lang="en-US" sz="2400" dirty="0" smtClean="0">
                <a:latin typeface="Calibri" pitchFamily="-108" charset="0"/>
              </a:rPr>
              <a:t>How to fit with formal systems?</a:t>
            </a:r>
          </a:p>
          <a:p>
            <a:pPr algn="ctr"/>
            <a:endParaRPr lang="en-US" sz="2400" dirty="0">
              <a:latin typeface="Calibri" pitchFamily="-108" charset="0"/>
            </a:endParaRPr>
          </a:p>
          <a:p>
            <a:pPr algn="ctr"/>
            <a:endParaRPr lang="en-US" sz="2400" b="1" dirty="0">
              <a:latin typeface="Calibri" pitchFamily="-108" charset="0"/>
            </a:endParaRPr>
          </a:p>
          <a:p>
            <a:pPr algn="ctr"/>
            <a:endParaRPr lang="en-US" sz="2400" b="1" dirty="0" smtClean="0">
              <a:latin typeface="Calibri" pitchFamily="-108" charset="0"/>
            </a:endParaRPr>
          </a:p>
          <a:p>
            <a:pPr algn="ctr"/>
            <a:endParaRPr lang="en-US" sz="3600" b="1" dirty="0">
              <a:latin typeface="Calibri" pitchFamily="-108" charset="0"/>
            </a:endParaRPr>
          </a:p>
          <a:p>
            <a:pPr algn="ctr"/>
            <a:endParaRPr lang="en-US" sz="2000" b="1" dirty="0">
              <a:latin typeface="Calibri" pitchFamily="-108" charset="0"/>
            </a:endParaRPr>
          </a:p>
          <a:p>
            <a:pPr algn="ctr"/>
            <a:endParaRPr lang="en-US" sz="3600" dirty="0"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59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8"/>
          <p:cNvSpPr txBox="1">
            <a:spLocks noChangeArrowheads="1"/>
          </p:cNvSpPr>
          <p:nvPr/>
        </p:nvSpPr>
        <p:spPr bwMode="auto">
          <a:xfrm>
            <a:off x="381000" y="531540"/>
            <a:ext cx="82296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Calibri" pitchFamily="-108" charset="0"/>
              </a:rPr>
              <a:t>Upward feedback</a:t>
            </a:r>
            <a:endParaRPr lang="en-US" sz="3600" dirty="0">
              <a:latin typeface="Calibri" pitchFamily="-108" charset="0"/>
            </a:endParaRPr>
          </a:p>
          <a:p>
            <a:pPr algn="ctr"/>
            <a:endParaRPr lang="en-US" sz="2400" dirty="0" smtClean="0">
              <a:latin typeface="Calibri" pitchFamily="-108" charset="0"/>
            </a:endParaRPr>
          </a:p>
          <a:p>
            <a:pPr algn="ctr"/>
            <a:r>
              <a:rPr lang="en-US" sz="2800" dirty="0" smtClean="0">
                <a:latin typeface="Calibri" pitchFamily="-108" charset="0"/>
              </a:rPr>
              <a:t>Need to Balance with Standards of Practice (i.e. confidentiality)</a:t>
            </a:r>
          </a:p>
          <a:p>
            <a:pPr algn="ctr"/>
            <a:endParaRPr lang="en-US" sz="2800" dirty="0">
              <a:latin typeface="Calibri" pitchFamily="-108" charset="0"/>
            </a:endParaRPr>
          </a:p>
          <a:p>
            <a:pPr algn="ctr"/>
            <a:r>
              <a:rPr lang="en-US" sz="2800" dirty="0" smtClean="0">
                <a:latin typeface="Calibri" pitchFamily="-108" charset="0"/>
              </a:rPr>
              <a:t>Periodic Meetings with leadership</a:t>
            </a:r>
          </a:p>
          <a:p>
            <a:pPr algn="ctr"/>
            <a:endParaRPr lang="en-US" sz="2800" dirty="0">
              <a:latin typeface="Calibri" pitchFamily="-108" charset="0"/>
            </a:endParaRPr>
          </a:p>
          <a:p>
            <a:pPr algn="ctr"/>
            <a:r>
              <a:rPr lang="en-US" sz="2800" dirty="0" smtClean="0">
                <a:latin typeface="Calibri" pitchFamily="-108" charset="0"/>
              </a:rPr>
              <a:t>Periodic Reports</a:t>
            </a:r>
          </a:p>
          <a:p>
            <a:pPr algn="ctr"/>
            <a:endParaRPr lang="en-US" sz="2800" dirty="0">
              <a:latin typeface="Calibri" pitchFamily="-108" charset="0"/>
            </a:endParaRPr>
          </a:p>
          <a:p>
            <a:pPr algn="ctr"/>
            <a:r>
              <a:rPr lang="en-US" sz="2800" dirty="0" smtClean="0">
                <a:latin typeface="Calibri" pitchFamily="-108" charset="0"/>
              </a:rPr>
              <a:t>Participation (as observer) in high level meetings</a:t>
            </a:r>
          </a:p>
          <a:p>
            <a:pPr algn="ctr"/>
            <a:endParaRPr lang="en-US" sz="2800" dirty="0">
              <a:latin typeface="Calibri" pitchFamily="-108" charset="0"/>
            </a:endParaRPr>
          </a:p>
          <a:p>
            <a:pPr algn="ctr"/>
            <a:r>
              <a:rPr lang="en-US" sz="2800" dirty="0" smtClean="0">
                <a:latin typeface="Calibri" pitchFamily="-108" charset="0"/>
              </a:rPr>
              <a:t>Proposing Initiatives (task forces, </a:t>
            </a:r>
            <a:r>
              <a:rPr lang="en-US" sz="2800" dirty="0" err="1" smtClean="0">
                <a:latin typeface="Calibri" pitchFamily="-108" charset="0"/>
              </a:rPr>
              <a:t>etc</a:t>
            </a:r>
            <a:r>
              <a:rPr lang="en-US" sz="2800" dirty="0" smtClean="0">
                <a:latin typeface="Calibri" pitchFamily="-108" charset="0"/>
              </a:rPr>
              <a:t>)</a:t>
            </a:r>
            <a:endParaRPr lang="en-US" sz="2800" dirty="0">
              <a:latin typeface="Calibri" pitchFamily="-108" charset="0"/>
            </a:endParaRPr>
          </a:p>
          <a:p>
            <a:pPr algn="ctr"/>
            <a:endParaRPr lang="en-US" sz="2400" b="1" dirty="0" smtClean="0"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83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8"/>
          <p:cNvSpPr txBox="1">
            <a:spLocks noChangeArrowheads="1"/>
          </p:cNvSpPr>
          <p:nvPr/>
        </p:nvSpPr>
        <p:spPr bwMode="auto">
          <a:xfrm>
            <a:off x="381000" y="531540"/>
            <a:ext cx="8229600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Calibri" pitchFamily="-108" charset="0"/>
              </a:rPr>
              <a:t>Training, Speaking and Facilitation</a:t>
            </a:r>
            <a:endParaRPr lang="en-US" sz="3600" dirty="0">
              <a:latin typeface="Calibri" pitchFamily="-108" charset="0"/>
            </a:endParaRPr>
          </a:p>
          <a:p>
            <a:pPr algn="ctr"/>
            <a:endParaRPr lang="en-US" sz="2400" dirty="0" smtClean="0">
              <a:latin typeface="Calibri" pitchFamily="-108" charset="0"/>
            </a:endParaRPr>
          </a:p>
          <a:p>
            <a:pPr algn="ctr"/>
            <a:r>
              <a:rPr lang="en-US" sz="2800" dirty="0" smtClean="0">
                <a:latin typeface="Calibri" pitchFamily="-108" charset="0"/>
              </a:rPr>
              <a:t>Why?</a:t>
            </a:r>
          </a:p>
          <a:p>
            <a:pPr marL="457200" indent="-457200" algn="ctr">
              <a:buFontTx/>
              <a:buChar char="-"/>
            </a:pPr>
            <a:r>
              <a:rPr lang="en-US" sz="2800" dirty="0" smtClean="0">
                <a:latin typeface="Calibri" pitchFamily="-108" charset="0"/>
              </a:rPr>
              <a:t>Skill Building/ Systemic Impact</a:t>
            </a:r>
          </a:p>
          <a:p>
            <a:pPr marL="457200" indent="-457200" algn="ctr">
              <a:buFontTx/>
              <a:buChar char="-"/>
            </a:pPr>
            <a:r>
              <a:rPr lang="en-US" sz="2800" dirty="0" smtClean="0">
                <a:latin typeface="Calibri" pitchFamily="-108" charset="0"/>
              </a:rPr>
              <a:t>Add Value</a:t>
            </a:r>
          </a:p>
          <a:p>
            <a:pPr marL="457200" indent="-457200" algn="ctr">
              <a:buFontTx/>
              <a:buChar char="-"/>
            </a:pPr>
            <a:r>
              <a:rPr lang="en-US" sz="2800" dirty="0" smtClean="0">
                <a:latin typeface="Calibri" pitchFamily="-108" charset="0"/>
              </a:rPr>
              <a:t>Build Trust</a:t>
            </a:r>
          </a:p>
          <a:p>
            <a:pPr algn="ctr"/>
            <a:endParaRPr lang="en-US" sz="800" dirty="0" smtClean="0">
              <a:latin typeface="Calibri" pitchFamily="-108" charset="0"/>
            </a:endParaRPr>
          </a:p>
          <a:p>
            <a:pPr algn="ctr"/>
            <a:r>
              <a:rPr lang="en-US" sz="2800" dirty="0" smtClean="0">
                <a:latin typeface="Calibri" pitchFamily="-108" charset="0"/>
              </a:rPr>
              <a:t>Training: Conflict Management Skills, Mediation Skills, Facilitation skills, </a:t>
            </a:r>
            <a:r>
              <a:rPr lang="en-US" sz="2800" dirty="0" err="1" smtClean="0">
                <a:latin typeface="Calibri" pitchFamily="-108" charset="0"/>
              </a:rPr>
              <a:t>etc</a:t>
            </a:r>
            <a:endParaRPr lang="en-US" sz="2800" dirty="0" smtClean="0">
              <a:latin typeface="Calibri" pitchFamily="-108" charset="0"/>
            </a:endParaRPr>
          </a:p>
          <a:p>
            <a:pPr algn="ctr"/>
            <a:endParaRPr lang="en-US" sz="800" dirty="0">
              <a:latin typeface="Calibri" pitchFamily="-108" charset="0"/>
            </a:endParaRPr>
          </a:p>
          <a:p>
            <a:pPr algn="ctr"/>
            <a:r>
              <a:rPr lang="en-US" sz="2800" dirty="0" smtClean="0">
                <a:latin typeface="Calibri" pitchFamily="-108" charset="0"/>
              </a:rPr>
              <a:t>Speaking: general meetings, management meetings (i.e. procedural justice presentation)</a:t>
            </a:r>
          </a:p>
          <a:p>
            <a:pPr algn="ctr"/>
            <a:endParaRPr lang="en-US" sz="800" dirty="0">
              <a:latin typeface="Calibri" pitchFamily="-108" charset="0"/>
            </a:endParaRPr>
          </a:p>
          <a:p>
            <a:pPr algn="ctr"/>
            <a:r>
              <a:rPr lang="en-US" sz="2800" dirty="0" smtClean="0">
                <a:latin typeface="Calibri" pitchFamily="-108" charset="0"/>
              </a:rPr>
              <a:t>Facilitation: Task Forces</a:t>
            </a:r>
          </a:p>
          <a:p>
            <a:pPr algn="ctr"/>
            <a:r>
              <a:rPr lang="en-US" sz="2800" dirty="0" smtClean="0">
                <a:latin typeface="Calibri" pitchFamily="-108" charset="0"/>
              </a:rPr>
              <a:t>(i.e. alcohol use task force)</a:t>
            </a:r>
            <a:endParaRPr lang="en-US" sz="2800" dirty="0">
              <a:latin typeface="Calibri" pitchFamily="-108" charset="0"/>
            </a:endParaRPr>
          </a:p>
          <a:p>
            <a:pPr algn="ctr"/>
            <a:endParaRPr lang="en-US" sz="2400" b="1" dirty="0" smtClean="0"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24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imated_picture_fades_into_foc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0DF3913-C407-41EF-8757-1B103A29A5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Animated_picture_fades_into_focus</Template>
  <TotalTime>5684</TotalTime>
  <Words>239</Words>
  <Application>Microsoft Office PowerPoint</Application>
  <PresentationFormat>On-screen Show (4:3)</PresentationFormat>
  <Paragraphs>69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ＭＳ Ｐゴシック</vt:lpstr>
      <vt:lpstr>Animated_picture_fades_into_focus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World Bank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Camilo A. Azcarate</dc:creator>
  <cp:lastModifiedBy>Marlon Small</cp:lastModifiedBy>
  <cp:revision>98</cp:revision>
  <dcterms:created xsi:type="dcterms:W3CDTF">2013-06-03T21:41:04Z</dcterms:created>
  <dcterms:modified xsi:type="dcterms:W3CDTF">2016-02-16T13:47:30Z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TC018814279991</vt:lpwstr>
  </property>
</Properties>
</file>