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977" r:id="rId1"/>
  </p:sldMasterIdLst>
  <p:sldIdLst>
    <p:sldId id="256" r:id="rId2"/>
    <p:sldId id="257" r:id="rId3"/>
    <p:sldId id="259" r:id="rId4"/>
    <p:sldId id="272" r:id="rId5"/>
    <p:sldId id="260" r:id="rId6"/>
    <p:sldId id="267" r:id="rId7"/>
    <p:sldId id="263" r:id="rId8"/>
    <p:sldId id="268" r:id="rId9"/>
    <p:sldId id="269" r:id="rId10"/>
    <p:sldId id="270" r:id="rId11"/>
    <p:sldId id="265" r:id="rId12"/>
    <p:sldId id="271" r:id="rId13"/>
    <p:sldId id="282" r:id="rId14"/>
    <p:sldId id="261" r:id="rId15"/>
    <p:sldId id="266" r:id="rId16"/>
    <p:sldId id="273" r:id="rId17"/>
    <p:sldId id="274" r:id="rId18"/>
    <p:sldId id="276" r:id="rId19"/>
    <p:sldId id="277" r:id="rId20"/>
    <p:sldId id="279" r:id="rId21"/>
    <p:sldId id="278" r:id="rId22"/>
  </p:sldIdLst>
  <p:sldSz cx="12192000" cy="6858000"/>
  <p:notesSz cx="6797675" cy="98726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60" d="100"/>
          <a:sy n="60" d="100"/>
        </p:scale>
        <p:origin x="70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smtClean="0"/>
              <a:pPr/>
              <a:t>10/30/2014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9678404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Date Placeholder 2"/>
          <p:cNvSpPr>
            <a:spLocks noGrp="1"/>
          </p:cNvSpPr>
          <p:nvPr>
            <p:ph type="dt" sz="half" idx="10"/>
          </p:nvPr>
        </p:nvSpPr>
        <p:spPr/>
        <p:txBody>
          <a:bodyPr/>
          <a:lstStyle/>
          <a:p>
            <a:fld id="{5586B75A-687E-405C-8A0B-8D00578BA2C3}" type="datetimeFigureOut">
              <a:rPr lang="en-US" smtClean="0"/>
              <a:pPr/>
              <a:t>10/30/2014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509254975"/>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586B75A-687E-405C-8A0B-8D00578BA2C3}" type="datetimeFigureOut">
              <a:rPr lang="en-US" smtClean="0"/>
              <a:pPr/>
              <a:t>10/30/2014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490644161"/>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586B75A-687E-405C-8A0B-8D00578BA2C3}" type="datetimeFigureOut">
              <a:rPr lang="en-US" smtClean="0"/>
              <a:pPr/>
              <a:t>10/30/2014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791054818"/>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586B75A-687E-405C-8A0B-8D00578BA2C3}" type="datetimeFigureOut">
              <a:rPr lang="en-US" smtClean="0"/>
              <a:pPr/>
              <a:t>10/30/2014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426301193"/>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586B75A-687E-405C-8A0B-8D00578BA2C3}" type="datetimeFigureOut">
              <a:rPr lang="en-US" smtClean="0"/>
              <a:pPr/>
              <a:t>10/30/2014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623328433"/>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586B75A-687E-405C-8A0B-8D00578BA2C3}" type="datetimeFigureOut">
              <a:rPr lang="en-US" smtClean="0"/>
              <a:pPr/>
              <a:t>10/30/2014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307678515"/>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F4E5243-F52A-4D37-9694-EB26C6C31910}" type="datetimeFigureOut">
              <a:rPr lang="en-US" smtClean="0"/>
              <a:t>10/30/2014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00100670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A77B6E1-634A-48DC-9E8B-D894023267EF}" type="datetimeFigureOut">
              <a:rPr lang="en-US" smtClean="0"/>
              <a:t>10/30/2014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1496191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B2D3E9E-A95C-48F2-B4BF-A71542E0BE9A}" type="datetimeFigureOut">
              <a:rPr lang="en-US" smtClean="0"/>
              <a:t>10/30/2014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9333981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586B75A-687E-405C-8A0B-8D00578BA2C3}" type="datetimeFigureOut">
              <a:rPr lang="en-US" smtClean="0"/>
              <a:pPr/>
              <a:t>10/30/2014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0863004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12952B5-7A2F-4CC8-B7CE-9234E21C2837}" type="datetimeFigureOut">
              <a:rPr lang="en-US" smtClean="0"/>
              <a:t>10/30/2014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6248265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E1DA07A-9201-4B4B-BAF2-015AFA30F520}" type="datetimeFigureOut">
              <a:rPr lang="en-US" smtClean="0"/>
              <a:t>10/30/2014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6542450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3D7E00A-486F-4252-8B1D-E32645521F49}" type="datetimeFigureOut">
              <a:rPr lang="en-US" smtClean="0"/>
              <a:t>10/30/2014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7961594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DF5F92-E675-4B36-9A60-69A962A68675}" type="datetimeFigureOut">
              <a:rPr lang="en-US" smtClean="0"/>
              <a:t>10/30/2014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6522589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F6E2C9B-5FA2-460D-9BE7-B0812FC2A6FF}" type="datetimeFigureOut">
              <a:rPr lang="en-US" smtClean="0"/>
              <a:t>10/30/2014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1744545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86B75A-687E-405C-8A0B-8D00578BA2C3}" type="datetimeFigureOut">
              <a:rPr lang="en-US" smtClean="0"/>
              <a:pPr/>
              <a:t>10/30/2014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8127690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5586B75A-687E-405C-8A0B-8D00578BA2C3}" type="datetimeFigureOut">
              <a:rPr lang="en-US" smtClean="0"/>
              <a:pPr/>
              <a:t>10/30/2014</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638760187"/>
      </p:ext>
    </p:extLst>
  </p:cSld>
  <p:clrMap bg1="dk1" tx1="lt1" bg2="dk2" tx2="lt2" accent1="accent1" accent2="accent2" accent3="accent3" accent4="accent4" accent5="accent5" accent6="accent6" hlink="hlink" folHlink="folHlink"/>
  <p:sldLayoutIdLst>
    <p:sldLayoutId id="2147483978" r:id="rId1"/>
    <p:sldLayoutId id="2147483979" r:id="rId2"/>
    <p:sldLayoutId id="2147483980" r:id="rId3"/>
    <p:sldLayoutId id="2147483981" r:id="rId4"/>
    <p:sldLayoutId id="2147483982" r:id="rId5"/>
    <p:sldLayoutId id="2147483983" r:id="rId6"/>
    <p:sldLayoutId id="2147483984" r:id="rId7"/>
    <p:sldLayoutId id="2147483985" r:id="rId8"/>
    <p:sldLayoutId id="2147483986" r:id="rId9"/>
    <p:sldLayoutId id="2147483987" r:id="rId10"/>
    <p:sldLayoutId id="2147483988" r:id="rId11"/>
    <p:sldLayoutId id="2147483989" r:id="rId12"/>
    <p:sldLayoutId id="2147483990" r:id="rId13"/>
    <p:sldLayoutId id="2147483991" r:id="rId14"/>
    <p:sldLayoutId id="2147483992" r:id="rId15"/>
    <p:sldLayoutId id="2147483993" r:id="rId16"/>
    <p:sldLayoutId id="2147483994" r:id="rId17"/>
  </p:sldLayoutIdLst>
  <p:hf sldNum="0" hdr="0" ftr="0" dt="0"/>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915369" y="2898025"/>
            <a:ext cx="8915400" cy="1620096"/>
          </a:xfrm>
        </p:spPr>
        <p:txBody>
          <a:bodyPr>
            <a:noAutofit/>
          </a:bodyPr>
          <a:lstStyle/>
          <a:p>
            <a:r>
              <a:rPr lang="en-ZA" sz="5400" dirty="0"/>
              <a:t>Mediation and </a:t>
            </a:r>
            <a:r>
              <a:rPr lang="en-ZA" sz="5400" dirty="0" err="1"/>
              <a:t>Ombudsing</a:t>
            </a:r>
            <a:r>
              <a:rPr lang="en-ZA" sz="5400" dirty="0"/>
              <a:t>: Complimentary Processes</a:t>
            </a:r>
          </a:p>
        </p:txBody>
      </p:sp>
      <p:sp>
        <p:nvSpPr>
          <p:cNvPr id="3" name="Subtitle 2"/>
          <p:cNvSpPr>
            <a:spLocks noGrp="1"/>
          </p:cNvSpPr>
          <p:nvPr>
            <p:ph type="subTitle" idx="1"/>
          </p:nvPr>
        </p:nvSpPr>
        <p:spPr>
          <a:xfrm>
            <a:off x="2915369" y="4726421"/>
            <a:ext cx="7943131" cy="572943"/>
          </a:xfrm>
        </p:spPr>
        <p:txBody>
          <a:bodyPr>
            <a:noAutofit/>
          </a:bodyPr>
          <a:lstStyle/>
          <a:p>
            <a:r>
              <a:rPr lang="en-ZA" sz="2800" b="1" dirty="0" smtClean="0"/>
              <a:t>Zetu Makamandela-Mguqulwa, UCT Ombud</a:t>
            </a:r>
            <a:endParaRPr lang="en-ZA" sz="2800" b="1" dirty="0"/>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2596603" cy="148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6533294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11727" y="322119"/>
            <a:ext cx="10478193" cy="788669"/>
          </a:xfrm>
        </p:spPr>
        <p:txBody>
          <a:bodyPr>
            <a:normAutofit fontScale="90000"/>
          </a:bodyPr>
          <a:lstStyle/>
          <a:p>
            <a:r>
              <a:rPr lang="en-ZA" sz="4800" b="1" dirty="0" smtClean="0"/>
              <a:t>other types of Ombudsmen</a:t>
            </a:r>
            <a:endParaRPr lang="en-ZA" sz="4800" b="1" dirty="0"/>
          </a:p>
        </p:txBody>
      </p:sp>
      <p:sp>
        <p:nvSpPr>
          <p:cNvPr id="3" name="Subtitle 2"/>
          <p:cNvSpPr>
            <a:spLocks noGrp="1"/>
          </p:cNvSpPr>
          <p:nvPr>
            <p:ph type="subTitle" idx="1"/>
          </p:nvPr>
        </p:nvSpPr>
        <p:spPr>
          <a:xfrm>
            <a:off x="311727" y="1859976"/>
            <a:ext cx="11565081" cy="4499261"/>
          </a:xfrm>
        </p:spPr>
        <p:txBody>
          <a:bodyPr>
            <a:noAutofit/>
          </a:bodyPr>
          <a:lstStyle/>
          <a:p>
            <a:pPr marL="342900" indent="-342900" algn="just">
              <a:buFont typeface="Arial" panose="020B0604020202020204" pitchFamily="34" charset="0"/>
              <a:buChar char="•"/>
            </a:pPr>
            <a:r>
              <a:rPr lang="en-ZA" sz="2800" b="1" dirty="0" smtClean="0">
                <a:solidFill>
                  <a:schemeClr val="bg1"/>
                </a:solidFill>
              </a:rPr>
              <a:t>Executive </a:t>
            </a:r>
            <a:r>
              <a:rPr lang="en-ZA" sz="2800" b="1" dirty="0">
                <a:solidFill>
                  <a:schemeClr val="bg1"/>
                </a:solidFill>
              </a:rPr>
              <a:t>O</a:t>
            </a:r>
            <a:r>
              <a:rPr lang="en-ZA" sz="2800" b="1" dirty="0" smtClean="0">
                <a:solidFill>
                  <a:schemeClr val="bg1"/>
                </a:solidFill>
              </a:rPr>
              <a:t>mbudsmen: </a:t>
            </a:r>
          </a:p>
          <a:p>
            <a:pPr marL="800100" lvl="1" indent="-342900" algn="just">
              <a:buFont typeface="Arial" panose="020B0604020202020204" pitchFamily="34" charset="0"/>
              <a:buChar char="•"/>
            </a:pPr>
            <a:r>
              <a:rPr lang="en-ZA" sz="2800" b="1" dirty="0" smtClean="0">
                <a:solidFill>
                  <a:schemeClr val="bg1"/>
                </a:solidFill>
              </a:rPr>
              <a:t>An Executive Ombudsman may be located in either the public or private sector and receives complaints concerning actions and failures to act of the organization, its officials, employees and contractors. An Executive Ombudsman may either work to hold the organization or one of is programs accountable or work with the organization’s officials to improve the performance of a program.</a:t>
            </a:r>
          </a:p>
        </p:txBody>
      </p:sp>
    </p:spTree>
    <p:extLst>
      <p:ext uri="{BB962C8B-B14F-4D97-AF65-F5344CB8AC3E}">
        <p14:creationId xmlns:p14="http://schemas.microsoft.com/office/powerpoint/2010/main" val="290644255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1336" y="488374"/>
            <a:ext cx="10478193" cy="788669"/>
          </a:xfrm>
        </p:spPr>
        <p:txBody>
          <a:bodyPr>
            <a:normAutofit fontScale="90000"/>
          </a:bodyPr>
          <a:lstStyle/>
          <a:p>
            <a:r>
              <a:rPr lang="en-ZA" sz="4800" b="1" dirty="0" smtClean="0"/>
              <a:t>other types of Ombudsmen</a:t>
            </a:r>
            <a:endParaRPr lang="en-ZA" sz="4800" b="1" dirty="0"/>
          </a:p>
        </p:txBody>
      </p:sp>
      <p:sp>
        <p:nvSpPr>
          <p:cNvPr id="3" name="Subtitle 2"/>
          <p:cNvSpPr>
            <a:spLocks noGrp="1"/>
          </p:cNvSpPr>
          <p:nvPr>
            <p:ph type="subTitle" idx="1"/>
          </p:nvPr>
        </p:nvSpPr>
        <p:spPr>
          <a:xfrm>
            <a:off x="301336" y="2296394"/>
            <a:ext cx="11565081" cy="4561606"/>
          </a:xfrm>
        </p:spPr>
        <p:txBody>
          <a:bodyPr>
            <a:noAutofit/>
          </a:bodyPr>
          <a:lstStyle/>
          <a:p>
            <a:pPr marL="342900" indent="-342900" algn="just">
              <a:buFont typeface="Arial" panose="020B0604020202020204" pitchFamily="34" charset="0"/>
              <a:buChar char="•"/>
            </a:pPr>
            <a:r>
              <a:rPr lang="en-ZA" sz="2800" b="1" dirty="0" smtClean="0">
                <a:solidFill>
                  <a:schemeClr val="bg1"/>
                </a:solidFill>
              </a:rPr>
              <a:t>Legislative Ombudsmen: </a:t>
            </a:r>
          </a:p>
          <a:p>
            <a:pPr marL="800100" lvl="1" indent="-342900" algn="just">
              <a:buFont typeface="Arial" panose="020B0604020202020204" pitchFamily="34" charset="0"/>
              <a:buChar char="•"/>
            </a:pPr>
            <a:r>
              <a:rPr lang="en-ZA" sz="2800" b="1" dirty="0" smtClean="0">
                <a:solidFill>
                  <a:schemeClr val="bg1"/>
                </a:solidFill>
              </a:rPr>
              <a:t>A Legislative Ombudsman is a part of the legislative branch of a government entity and addresses issues raised by the general public or internally, usually concerning the actions or policies of government entities, individuals or contractors with respect to holding agencies accountable to the public.</a:t>
            </a:r>
          </a:p>
        </p:txBody>
      </p:sp>
    </p:spTree>
    <p:extLst>
      <p:ext uri="{BB962C8B-B14F-4D97-AF65-F5344CB8AC3E}">
        <p14:creationId xmlns:p14="http://schemas.microsoft.com/office/powerpoint/2010/main" val="262191692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127" y="259774"/>
            <a:ext cx="10478193" cy="788669"/>
          </a:xfrm>
        </p:spPr>
        <p:txBody>
          <a:bodyPr>
            <a:normAutofit fontScale="90000"/>
          </a:bodyPr>
          <a:lstStyle/>
          <a:p>
            <a:r>
              <a:rPr lang="en-ZA" sz="4800" b="1" dirty="0" smtClean="0"/>
              <a:t>other types of Ombudsmen</a:t>
            </a:r>
            <a:endParaRPr lang="en-ZA" sz="4800" b="1" dirty="0"/>
          </a:p>
        </p:txBody>
      </p:sp>
      <p:sp>
        <p:nvSpPr>
          <p:cNvPr id="3" name="Subtitle 2"/>
          <p:cNvSpPr>
            <a:spLocks noGrp="1"/>
          </p:cNvSpPr>
          <p:nvPr>
            <p:ph type="subTitle" idx="1"/>
          </p:nvPr>
        </p:nvSpPr>
        <p:spPr>
          <a:xfrm>
            <a:off x="83127" y="1236521"/>
            <a:ext cx="11995266" cy="5621480"/>
          </a:xfrm>
        </p:spPr>
        <p:txBody>
          <a:bodyPr>
            <a:noAutofit/>
          </a:bodyPr>
          <a:lstStyle/>
          <a:p>
            <a:pPr marL="342900" indent="-342900" algn="just">
              <a:buFont typeface="Arial" panose="020B0604020202020204" pitchFamily="34" charset="0"/>
              <a:buChar char="•"/>
            </a:pPr>
            <a:r>
              <a:rPr lang="en-ZA" sz="2800" b="1" dirty="0" smtClean="0">
                <a:solidFill>
                  <a:schemeClr val="bg1"/>
                </a:solidFill>
              </a:rPr>
              <a:t>Media Ombudsmen: </a:t>
            </a:r>
          </a:p>
          <a:p>
            <a:pPr marL="800100" lvl="1" indent="-342900" algn="just">
              <a:buFont typeface="Arial" panose="020B0604020202020204" pitchFamily="34" charset="0"/>
              <a:buChar char="•"/>
            </a:pPr>
            <a:r>
              <a:rPr lang="en-ZA" sz="2800" b="1" dirty="0" smtClean="0">
                <a:solidFill>
                  <a:schemeClr val="bg1"/>
                </a:solidFill>
              </a:rPr>
              <a:t>The Media, or News, Ombudsman is familiar to many people. The News Ombudsman’s primary objective is to promote transparency within his or her news organization. This Ombudsman can receive and investigate complaints about news reporting on behalf of members of the public and then recommend the most suitable course of action to resolve issues raised in the complaints. The News Ombudsman is an independent office acting in the best interests of news consumers. </a:t>
            </a:r>
            <a:r>
              <a:rPr lang="en-ZA" sz="2800" b="1" smtClean="0">
                <a:solidFill>
                  <a:schemeClr val="bg1"/>
                </a:solidFill>
              </a:rPr>
              <a:t>He </a:t>
            </a:r>
            <a:r>
              <a:rPr lang="en-ZA" sz="2800" b="1" dirty="0" smtClean="0">
                <a:solidFill>
                  <a:schemeClr val="bg1"/>
                </a:solidFill>
              </a:rPr>
              <a:t>or she explains the roles and obligations of journalism to the public and acts as a mediator between the expectations of the public and the responsibilities of journalists.</a:t>
            </a:r>
          </a:p>
        </p:txBody>
      </p:sp>
    </p:spTree>
    <p:extLst>
      <p:ext uri="{BB962C8B-B14F-4D97-AF65-F5344CB8AC3E}">
        <p14:creationId xmlns:p14="http://schemas.microsoft.com/office/powerpoint/2010/main" val="334847734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6734" y="540328"/>
            <a:ext cx="11995266" cy="788669"/>
          </a:xfrm>
        </p:spPr>
        <p:txBody>
          <a:bodyPr>
            <a:normAutofit fontScale="90000"/>
          </a:bodyPr>
          <a:lstStyle/>
          <a:p>
            <a:r>
              <a:rPr lang="en-ZA" sz="4800" b="1" dirty="0" smtClean="0"/>
              <a:t>Common Objectives – different pathways</a:t>
            </a:r>
            <a:endParaRPr lang="en-ZA" sz="4800" b="1"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32163" y="1477526"/>
            <a:ext cx="3810000" cy="2143125"/>
          </a:xfrm>
        </p:spPr>
      </p:pic>
      <p:sp>
        <p:nvSpPr>
          <p:cNvPr id="7" name="TextBox 6"/>
          <p:cNvSpPr txBox="1"/>
          <p:nvPr/>
        </p:nvSpPr>
        <p:spPr>
          <a:xfrm>
            <a:off x="0" y="3562400"/>
            <a:ext cx="5278582" cy="3416320"/>
          </a:xfrm>
          <a:prstGeom prst="rect">
            <a:avLst/>
          </a:prstGeom>
          <a:noFill/>
        </p:spPr>
        <p:txBody>
          <a:bodyPr wrap="square" rtlCol="0">
            <a:spAutoFit/>
          </a:bodyPr>
          <a:lstStyle/>
          <a:p>
            <a:pPr algn="just"/>
            <a:r>
              <a:rPr lang="en-ZA" sz="2400" b="1" dirty="0">
                <a:solidFill>
                  <a:schemeClr val="bg1"/>
                </a:solidFill>
              </a:rPr>
              <a:t>Public Protector </a:t>
            </a:r>
            <a:r>
              <a:rPr lang="en-ZA" sz="2400" b="1" dirty="0" err="1">
                <a:solidFill>
                  <a:schemeClr val="bg1"/>
                </a:solidFill>
              </a:rPr>
              <a:t>Madonsela</a:t>
            </a:r>
            <a:r>
              <a:rPr lang="en-ZA" sz="2400" b="1" dirty="0">
                <a:solidFill>
                  <a:schemeClr val="bg1"/>
                </a:solidFill>
              </a:rPr>
              <a:t> released her final report on the security upgrades totalling R246 million last month.  She found that President </a:t>
            </a:r>
            <a:r>
              <a:rPr lang="en-ZA" sz="2400" b="1" dirty="0" err="1">
                <a:solidFill>
                  <a:schemeClr val="bg1"/>
                </a:solidFill>
              </a:rPr>
              <a:t>Zuma</a:t>
            </a:r>
            <a:r>
              <a:rPr lang="en-ZA" sz="2400" b="1" dirty="0">
                <a:solidFill>
                  <a:schemeClr val="bg1"/>
                </a:solidFill>
              </a:rPr>
              <a:t> and his family unduly benefited from the upgrades, and said President </a:t>
            </a:r>
            <a:r>
              <a:rPr lang="en-ZA" sz="2400" b="1" dirty="0" err="1">
                <a:solidFill>
                  <a:schemeClr val="bg1"/>
                </a:solidFill>
              </a:rPr>
              <a:t>Zuma</a:t>
            </a:r>
            <a:r>
              <a:rPr lang="en-ZA" sz="2400" b="1" dirty="0">
                <a:solidFill>
                  <a:schemeClr val="bg1"/>
                </a:solidFill>
              </a:rPr>
              <a:t> should pay back a portion of the cost.</a:t>
            </a:r>
          </a:p>
        </p:txBody>
      </p:sp>
      <p:sp>
        <p:nvSpPr>
          <p:cNvPr id="8" name="TextBox 7"/>
          <p:cNvSpPr txBox="1"/>
          <p:nvPr/>
        </p:nvSpPr>
        <p:spPr>
          <a:xfrm>
            <a:off x="5517572" y="1091524"/>
            <a:ext cx="6296891" cy="2677656"/>
          </a:xfrm>
          <a:prstGeom prst="rect">
            <a:avLst/>
          </a:prstGeom>
          <a:noFill/>
        </p:spPr>
        <p:txBody>
          <a:bodyPr wrap="square" rtlCol="0">
            <a:spAutoFit/>
          </a:bodyPr>
          <a:lstStyle/>
          <a:p>
            <a:pPr algn="just"/>
            <a:r>
              <a:rPr lang="en-ZA" sz="2400" b="1" dirty="0">
                <a:solidFill>
                  <a:schemeClr val="bg1"/>
                </a:solidFill>
              </a:rPr>
              <a:t>Formal investigation and rendering a finding is a key difference between the classical ombudsman and the organisational ombudsman. The Public Protector, </a:t>
            </a:r>
            <a:r>
              <a:rPr lang="en-ZA" sz="2400" b="1" dirty="0" err="1">
                <a:solidFill>
                  <a:schemeClr val="bg1"/>
                </a:solidFill>
              </a:rPr>
              <a:t>Thuli</a:t>
            </a:r>
            <a:r>
              <a:rPr lang="en-ZA" sz="2400" b="1" dirty="0">
                <a:solidFill>
                  <a:schemeClr val="bg1"/>
                </a:solidFill>
              </a:rPr>
              <a:t> </a:t>
            </a:r>
            <a:r>
              <a:rPr lang="en-ZA" sz="2400" b="1" dirty="0" err="1">
                <a:solidFill>
                  <a:schemeClr val="bg1"/>
                </a:solidFill>
              </a:rPr>
              <a:t>Madonsela</a:t>
            </a:r>
            <a:r>
              <a:rPr lang="en-ZA" sz="2400" b="1" dirty="0">
                <a:solidFill>
                  <a:schemeClr val="bg1"/>
                </a:solidFill>
              </a:rPr>
              <a:t>, is an example of a legislative Ombud using a classical approach.</a:t>
            </a:r>
          </a:p>
        </p:txBody>
      </p:sp>
      <p:sp>
        <p:nvSpPr>
          <p:cNvPr id="9" name="TextBox 8"/>
          <p:cNvSpPr txBox="1"/>
          <p:nvPr/>
        </p:nvSpPr>
        <p:spPr>
          <a:xfrm>
            <a:off x="5517572" y="4320376"/>
            <a:ext cx="5985163" cy="2308324"/>
          </a:xfrm>
          <a:prstGeom prst="rect">
            <a:avLst/>
          </a:prstGeom>
          <a:noFill/>
        </p:spPr>
        <p:txBody>
          <a:bodyPr wrap="square" rtlCol="0">
            <a:spAutoFit/>
          </a:bodyPr>
          <a:lstStyle/>
          <a:p>
            <a:pPr algn="just"/>
            <a:r>
              <a:rPr lang="en-ZA" sz="2400" b="1" dirty="0">
                <a:solidFill>
                  <a:schemeClr val="bg1"/>
                </a:solidFill>
              </a:rPr>
              <a:t>All ombudsmen give voice to people who might otherwise be disappointed in their dealings with the management and bureaucracy of the institution within which the ombudsman functions.</a:t>
            </a:r>
          </a:p>
        </p:txBody>
      </p:sp>
    </p:spTree>
    <p:extLst>
      <p:ext uri="{BB962C8B-B14F-4D97-AF65-F5344CB8AC3E}">
        <p14:creationId xmlns:p14="http://schemas.microsoft.com/office/powerpoint/2010/main" val="158014531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1336" y="779320"/>
            <a:ext cx="7485610" cy="788669"/>
          </a:xfrm>
        </p:spPr>
        <p:txBody>
          <a:bodyPr>
            <a:normAutofit fontScale="90000"/>
          </a:bodyPr>
          <a:lstStyle/>
          <a:p>
            <a:r>
              <a:rPr lang="en-ZA" sz="4800" b="1" dirty="0" smtClean="0"/>
              <a:t>What is Mediation?</a:t>
            </a:r>
            <a:endParaRPr lang="en-ZA" sz="4800" b="1" dirty="0"/>
          </a:p>
        </p:txBody>
      </p:sp>
      <p:sp>
        <p:nvSpPr>
          <p:cNvPr id="3" name="Subtitle 2"/>
          <p:cNvSpPr>
            <a:spLocks noGrp="1"/>
          </p:cNvSpPr>
          <p:nvPr>
            <p:ph type="subTitle" idx="1"/>
          </p:nvPr>
        </p:nvSpPr>
        <p:spPr>
          <a:xfrm>
            <a:off x="301336" y="2379521"/>
            <a:ext cx="11565081" cy="3512124"/>
          </a:xfrm>
        </p:spPr>
        <p:txBody>
          <a:bodyPr>
            <a:normAutofit/>
          </a:bodyPr>
          <a:lstStyle/>
          <a:p>
            <a:pPr algn="just"/>
            <a:r>
              <a:rPr lang="en-ZA" sz="2800" b="1" dirty="0" smtClean="0">
                <a:solidFill>
                  <a:schemeClr val="bg1"/>
                </a:solidFill>
              </a:rPr>
              <a:t>A voluntary process by which participants, with the assistance of mediators, share perspectives, identify disputed issues, develop options, consider possible solutions, and seek to reach a mutually acceptable resolution to their dispute. Participants in mediation make informed and deliberate decisions to resolve problems and discuss future relationships directly and confidentially. The mediation process is used for two-party as well as group disputes.</a:t>
            </a:r>
            <a:endParaRPr lang="en-ZA" sz="2800" b="1" dirty="0">
              <a:solidFill>
                <a:schemeClr val="bg1"/>
              </a:solidFill>
            </a:endParaRPr>
          </a:p>
        </p:txBody>
      </p:sp>
    </p:spTree>
    <p:extLst>
      <p:ext uri="{BB962C8B-B14F-4D97-AF65-F5344CB8AC3E}">
        <p14:creationId xmlns:p14="http://schemas.microsoft.com/office/powerpoint/2010/main" val="141442672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9225" y="280556"/>
            <a:ext cx="7485610" cy="788669"/>
          </a:xfrm>
        </p:spPr>
        <p:txBody>
          <a:bodyPr>
            <a:normAutofit fontScale="90000"/>
          </a:bodyPr>
          <a:lstStyle/>
          <a:p>
            <a:r>
              <a:rPr lang="en-ZA" b="1" dirty="0" smtClean="0"/>
              <a:t>Similarities defined</a:t>
            </a:r>
            <a:endParaRPr lang="en-ZA" sz="4800" b="1" dirty="0"/>
          </a:p>
        </p:txBody>
      </p:sp>
      <p:graphicFrame>
        <p:nvGraphicFramePr>
          <p:cNvPr id="5" name="Table 4"/>
          <p:cNvGraphicFramePr>
            <a:graphicFrameLocks noGrp="1"/>
          </p:cNvGraphicFramePr>
          <p:nvPr>
            <p:extLst>
              <p:ext uri="{D42A27DB-BD31-4B8C-83A1-F6EECF244321}">
                <p14:modId xmlns:p14="http://schemas.microsoft.com/office/powerpoint/2010/main" val="1469031264"/>
              </p:ext>
            </p:extLst>
          </p:nvPr>
        </p:nvGraphicFramePr>
        <p:xfrm>
          <a:off x="353289" y="2695960"/>
          <a:ext cx="11565082" cy="3656816"/>
        </p:xfrm>
        <a:graphic>
          <a:graphicData uri="http://schemas.openxmlformats.org/drawingml/2006/table">
            <a:tbl>
              <a:tblPr firstRow="1" bandRow="1">
                <a:tableStyleId>{2D5ABB26-0587-4C30-8999-92F81FD0307C}</a:tableStyleId>
              </a:tblPr>
              <a:tblGrid>
                <a:gridCol w="5782541"/>
                <a:gridCol w="5782541"/>
              </a:tblGrid>
              <a:tr h="369514">
                <a:tc>
                  <a:txBody>
                    <a:bodyPr/>
                    <a:lstStyle/>
                    <a:p>
                      <a:r>
                        <a:rPr lang="en-ZA" b="1" dirty="0" smtClean="0">
                          <a:solidFill>
                            <a:schemeClr val="bg1"/>
                          </a:solidFill>
                        </a:rPr>
                        <a:t>Resolves</a:t>
                      </a:r>
                      <a:r>
                        <a:rPr lang="en-ZA" b="1" baseline="0" dirty="0" smtClean="0">
                          <a:solidFill>
                            <a:schemeClr val="bg1"/>
                          </a:solidFill>
                        </a:rPr>
                        <a:t> differences or disputes as a form of ADR</a:t>
                      </a:r>
                      <a:endParaRPr lang="en-ZA" b="1"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90">
                      <a:fgClr>
                        <a:schemeClr val="tx2">
                          <a:lumMod val="75000"/>
                        </a:schemeClr>
                      </a:fgClr>
                      <a:bgClr>
                        <a:schemeClr val="bg1"/>
                      </a:bgClr>
                    </a:pattFill>
                  </a:tcPr>
                </a:tc>
                <a:tc>
                  <a:txBody>
                    <a:bodyPr/>
                    <a:lstStyle/>
                    <a:p>
                      <a:r>
                        <a:rPr lang="en-ZA" b="1" dirty="0" smtClean="0">
                          <a:solidFill>
                            <a:schemeClr val="bg1"/>
                          </a:solidFill>
                        </a:rPr>
                        <a:t>Dispute resolver using ADR sensibility</a:t>
                      </a:r>
                      <a:endParaRPr lang="en-ZA" b="1"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90">
                      <a:fgClr>
                        <a:schemeClr val="tx2">
                          <a:lumMod val="75000"/>
                        </a:schemeClr>
                      </a:fgClr>
                      <a:bgClr>
                        <a:schemeClr val="bg1"/>
                      </a:bgClr>
                    </a:pattFill>
                  </a:tcPr>
                </a:tc>
              </a:tr>
              <a:tr h="354018">
                <a:tc>
                  <a:txBody>
                    <a:bodyPr/>
                    <a:lstStyle/>
                    <a:p>
                      <a:r>
                        <a:rPr lang="en-ZA" b="1" dirty="0" smtClean="0">
                          <a:solidFill>
                            <a:schemeClr val="bg1"/>
                          </a:solidFill>
                        </a:rPr>
                        <a:t>Impartial party/neutral or third-party neutral</a:t>
                      </a:r>
                      <a:endParaRPr lang="en-ZA" b="1"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90">
                      <a:fgClr>
                        <a:schemeClr val="tx2">
                          <a:lumMod val="75000"/>
                        </a:schemeClr>
                      </a:fgClr>
                      <a:bgClr>
                        <a:schemeClr val="bg1"/>
                      </a:bgClr>
                    </a:pattFill>
                  </a:tcPr>
                </a:tc>
                <a:tc>
                  <a:txBody>
                    <a:bodyPr/>
                    <a:lstStyle/>
                    <a:p>
                      <a:r>
                        <a:rPr lang="en-ZA" b="1" dirty="0" smtClean="0">
                          <a:solidFill>
                            <a:schemeClr val="bg1"/>
                          </a:solidFill>
                        </a:rPr>
                        <a:t>Neutral, impartial,</a:t>
                      </a:r>
                      <a:r>
                        <a:rPr lang="en-ZA" b="1" baseline="0" dirty="0" smtClean="0">
                          <a:solidFill>
                            <a:schemeClr val="bg1"/>
                          </a:solidFill>
                        </a:rPr>
                        <a:t> unaligned/independent</a:t>
                      </a:r>
                      <a:endParaRPr lang="en-ZA" b="1"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90">
                      <a:fgClr>
                        <a:schemeClr val="tx2">
                          <a:lumMod val="75000"/>
                        </a:schemeClr>
                      </a:fgClr>
                      <a:bgClr>
                        <a:schemeClr val="bg1"/>
                      </a:bgClr>
                    </a:pattFill>
                  </a:tcPr>
                </a:tc>
              </a:tr>
              <a:tr h="354018">
                <a:tc>
                  <a:txBody>
                    <a:bodyPr/>
                    <a:lstStyle/>
                    <a:p>
                      <a:r>
                        <a:rPr lang="en-ZA" b="1" dirty="0" smtClean="0">
                          <a:solidFill>
                            <a:schemeClr val="bg1"/>
                          </a:solidFill>
                        </a:rPr>
                        <a:t>Facilitates,</a:t>
                      </a:r>
                      <a:r>
                        <a:rPr lang="en-ZA" b="1" baseline="0" dirty="0" smtClean="0">
                          <a:solidFill>
                            <a:schemeClr val="bg1"/>
                          </a:solidFill>
                        </a:rPr>
                        <a:t> not directs, the process</a:t>
                      </a:r>
                      <a:endParaRPr lang="en-ZA" b="1"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90">
                      <a:fgClr>
                        <a:schemeClr val="tx2">
                          <a:lumMod val="75000"/>
                        </a:schemeClr>
                      </a:fgClr>
                      <a:bgClr>
                        <a:schemeClr val="bg1"/>
                      </a:bgClr>
                    </a:pattFill>
                  </a:tcPr>
                </a:tc>
                <a:tc>
                  <a:txBody>
                    <a:bodyPr/>
                    <a:lstStyle/>
                    <a:p>
                      <a:r>
                        <a:rPr lang="en-ZA" b="1" dirty="0" smtClean="0">
                          <a:solidFill>
                            <a:schemeClr val="bg1"/>
                          </a:solidFill>
                        </a:rPr>
                        <a:t>With permission, facilitates or mediates disputes</a:t>
                      </a:r>
                      <a:endParaRPr lang="en-ZA" b="1"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90">
                      <a:fgClr>
                        <a:schemeClr val="tx2">
                          <a:lumMod val="75000"/>
                        </a:schemeClr>
                      </a:fgClr>
                      <a:bgClr>
                        <a:schemeClr val="bg1"/>
                      </a:bgClr>
                    </a:pattFill>
                  </a:tcPr>
                </a:tc>
              </a:tr>
              <a:tr h="358041">
                <a:tc>
                  <a:txBody>
                    <a:bodyPr/>
                    <a:lstStyle/>
                    <a:p>
                      <a:r>
                        <a:rPr lang="en-ZA" b="1" dirty="0" smtClean="0">
                          <a:solidFill>
                            <a:schemeClr val="bg1"/>
                          </a:solidFill>
                        </a:rPr>
                        <a:t>A negotiation to resolve</a:t>
                      </a:r>
                      <a:r>
                        <a:rPr lang="en-ZA" b="1" baseline="0" dirty="0" smtClean="0">
                          <a:solidFill>
                            <a:schemeClr val="bg1"/>
                          </a:solidFill>
                        </a:rPr>
                        <a:t> differences</a:t>
                      </a:r>
                      <a:endParaRPr lang="en-ZA" b="1"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90">
                      <a:fgClr>
                        <a:schemeClr val="tx2">
                          <a:lumMod val="75000"/>
                        </a:schemeClr>
                      </a:fgClr>
                      <a:bgClr>
                        <a:schemeClr val="bg1"/>
                      </a:bgClr>
                    </a:pattFill>
                  </a:tcPr>
                </a:tc>
                <a:tc>
                  <a:txBody>
                    <a:bodyPr/>
                    <a:lstStyle/>
                    <a:p>
                      <a:r>
                        <a:rPr lang="en-ZA" b="1" dirty="0" smtClean="0">
                          <a:solidFill>
                            <a:schemeClr val="bg1"/>
                          </a:solidFill>
                        </a:rPr>
                        <a:t>A go-between or trusted intermediary</a:t>
                      </a:r>
                      <a:endParaRPr lang="en-ZA" b="1"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90">
                      <a:fgClr>
                        <a:schemeClr val="tx2">
                          <a:lumMod val="75000"/>
                        </a:schemeClr>
                      </a:fgClr>
                      <a:bgClr>
                        <a:schemeClr val="bg1"/>
                      </a:bgClr>
                    </a:pattFill>
                  </a:tcPr>
                </a:tc>
              </a:tr>
              <a:tr h="362063">
                <a:tc>
                  <a:txBody>
                    <a:bodyPr/>
                    <a:lstStyle/>
                    <a:p>
                      <a:r>
                        <a:rPr lang="en-ZA" b="1" dirty="0" smtClean="0">
                          <a:solidFill>
                            <a:schemeClr val="bg1"/>
                          </a:solidFill>
                        </a:rPr>
                        <a:t>Agreement on fair result</a:t>
                      </a:r>
                      <a:endParaRPr lang="en-ZA" b="1"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90">
                      <a:fgClr>
                        <a:schemeClr val="tx2">
                          <a:lumMod val="75000"/>
                        </a:schemeClr>
                      </a:fgClr>
                      <a:bgClr>
                        <a:schemeClr val="bg1"/>
                      </a:bgClr>
                    </a:pattFill>
                  </a:tcPr>
                </a:tc>
                <a:tc>
                  <a:txBody>
                    <a:bodyPr/>
                    <a:lstStyle/>
                    <a:p>
                      <a:r>
                        <a:rPr lang="en-ZA" b="1" dirty="0" smtClean="0">
                          <a:solidFill>
                            <a:schemeClr val="bg1"/>
                          </a:solidFill>
                        </a:rPr>
                        <a:t>Advocate for fair process</a:t>
                      </a:r>
                      <a:endParaRPr lang="en-ZA" b="1"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90">
                      <a:fgClr>
                        <a:schemeClr val="tx2">
                          <a:lumMod val="75000"/>
                        </a:schemeClr>
                      </a:fgClr>
                      <a:bgClr>
                        <a:schemeClr val="bg1"/>
                      </a:bgClr>
                    </a:pattFill>
                  </a:tcPr>
                </a:tc>
              </a:tr>
              <a:tr h="372121">
                <a:tc>
                  <a:txBody>
                    <a:bodyPr/>
                    <a:lstStyle/>
                    <a:p>
                      <a:r>
                        <a:rPr lang="en-ZA" b="1" dirty="0" smtClean="0">
                          <a:solidFill>
                            <a:schemeClr val="bg1"/>
                          </a:solidFill>
                        </a:rPr>
                        <a:t>Facilitates</a:t>
                      </a:r>
                      <a:r>
                        <a:rPr lang="en-ZA" b="1" baseline="0" dirty="0" smtClean="0">
                          <a:solidFill>
                            <a:schemeClr val="bg1"/>
                          </a:solidFill>
                        </a:rPr>
                        <a:t> dialogue between disputants</a:t>
                      </a:r>
                      <a:endParaRPr lang="en-ZA" b="1"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90">
                      <a:fgClr>
                        <a:schemeClr val="tx2">
                          <a:lumMod val="75000"/>
                        </a:schemeClr>
                      </a:fgClr>
                      <a:bgClr>
                        <a:schemeClr val="bg1"/>
                      </a:bgClr>
                    </a:pattFill>
                  </a:tcPr>
                </a:tc>
                <a:tc>
                  <a:txBody>
                    <a:bodyPr/>
                    <a:lstStyle/>
                    <a:p>
                      <a:r>
                        <a:rPr lang="en-ZA" b="1" dirty="0" smtClean="0">
                          <a:solidFill>
                            <a:schemeClr val="bg1"/>
                          </a:solidFill>
                        </a:rPr>
                        <a:t>Acts</a:t>
                      </a:r>
                      <a:r>
                        <a:rPr lang="en-ZA" b="1" baseline="0" dirty="0" smtClean="0">
                          <a:solidFill>
                            <a:schemeClr val="bg1"/>
                          </a:solidFill>
                        </a:rPr>
                        <a:t> as a communication channel</a:t>
                      </a:r>
                      <a:endParaRPr lang="en-ZA" b="1"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90">
                      <a:fgClr>
                        <a:schemeClr val="tx2">
                          <a:lumMod val="75000"/>
                        </a:schemeClr>
                      </a:fgClr>
                      <a:bgClr>
                        <a:schemeClr val="bg1"/>
                      </a:bgClr>
                    </a:pattFill>
                  </a:tcPr>
                </a:tc>
              </a:tr>
              <a:tr h="885045">
                <a:tc>
                  <a:txBody>
                    <a:bodyPr/>
                    <a:lstStyle/>
                    <a:p>
                      <a:r>
                        <a:rPr lang="en-ZA" b="1" dirty="0" smtClean="0">
                          <a:solidFill>
                            <a:schemeClr val="bg1"/>
                          </a:solidFill>
                        </a:rPr>
                        <a:t>Mediator and parties must sign agreements to keep what is revealed</a:t>
                      </a:r>
                      <a:r>
                        <a:rPr lang="en-ZA" b="1" baseline="0" dirty="0" smtClean="0">
                          <a:solidFill>
                            <a:schemeClr val="bg1"/>
                          </a:solidFill>
                        </a:rPr>
                        <a:t> during mediation confidential</a:t>
                      </a:r>
                      <a:endParaRPr lang="en-ZA" b="1"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90">
                      <a:fgClr>
                        <a:schemeClr val="tx2">
                          <a:lumMod val="75000"/>
                        </a:schemeClr>
                      </a:fgClr>
                      <a:bgClr>
                        <a:schemeClr val="bg1"/>
                      </a:bgClr>
                    </a:pattFill>
                  </a:tcPr>
                </a:tc>
                <a:tc>
                  <a:txBody>
                    <a:bodyPr/>
                    <a:lstStyle/>
                    <a:p>
                      <a:r>
                        <a:rPr lang="en-ZA" b="1" dirty="0" smtClean="0">
                          <a:solidFill>
                            <a:schemeClr val="bg1"/>
                          </a:solidFill>
                        </a:rPr>
                        <a:t>Ombud holds all communication with those seeking assistance in strict confidence</a:t>
                      </a:r>
                      <a:r>
                        <a:rPr lang="en-ZA" b="1" baseline="0" dirty="0" smtClean="0">
                          <a:solidFill>
                            <a:schemeClr val="bg1"/>
                          </a:solidFill>
                        </a:rPr>
                        <a:t> and takes reasonable steps to safeguard confidentiality</a:t>
                      </a:r>
                      <a:endParaRPr lang="en-ZA" b="1"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90">
                      <a:fgClr>
                        <a:schemeClr val="tx2">
                          <a:lumMod val="75000"/>
                        </a:schemeClr>
                      </a:fgClr>
                      <a:bgClr>
                        <a:schemeClr val="bg1"/>
                      </a:bgClr>
                    </a:pattFill>
                  </a:tcPr>
                </a:tc>
              </a:tr>
              <a:tr h="537741">
                <a:tc>
                  <a:txBody>
                    <a:bodyPr/>
                    <a:lstStyle/>
                    <a:p>
                      <a:r>
                        <a:rPr lang="en-ZA" b="1" dirty="0" smtClean="0">
                          <a:solidFill>
                            <a:schemeClr val="bg1"/>
                          </a:solidFill>
                        </a:rPr>
                        <a:t>Voluntary</a:t>
                      </a:r>
                      <a:endParaRPr lang="en-ZA" b="1"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90">
                      <a:fgClr>
                        <a:schemeClr val="tx2">
                          <a:lumMod val="75000"/>
                        </a:schemeClr>
                      </a:fgClr>
                      <a:bgClr>
                        <a:schemeClr val="bg1"/>
                      </a:bgClr>
                    </a:pattFill>
                  </a:tcPr>
                </a:tc>
                <a:tc>
                  <a:txBody>
                    <a:bodyPr/>
                    <a:lstStyle/>
                    <a:p>
                      <a:r>
                        <a:rPr lang="en-ZA" b="1" dirty="0" smtClean="0">
                          <a:solidFill>
                            <a:schemeClr val="bg1"/>
                          </a:solidFill>
                        </a:rPr>
                        <a:t>Voluntary</a:t>
                      </a:r>
                      <a:endParaRPr lang="en-ZA" b="1"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90">
                      <a:fgClr>
                        <a:schemeClr val="tx2">
                          <a:lumMod val="75000"/>
                        </a:schemeClr>
                      </a:fgClr>
                      <a:bgClr>
                        <a:schemeClr val="bg1"/>
                      </a:bgClr>
                    </a:pattFill>
                  </a:tcPr>
                </a:tc>
              </a:tr>
            </a:tbl>
          </a:graphicData>
        </a:graphic>
      </p:graphicFrame>
      <p:sp>
        <p:nvSpPr>
          <p:cNvPr id="6" name="TextBox 5"/>
          <p:cNvSpPr txBox="1"/>
          <p:nvPr/>
        </p:nvSpPr>
        <p:spPr>
          <a:xfrm>
            <a:off x="2167645" y="1880755"/>
            <a:ext cx="3896591" cy="523220"/>
          </a:xfrm>
          <a:prstGeom prst="rect">
            <a:avLst/>
          </a:prstGeom>
          <a:noFill/>
        </p:spPr>
        <p:txBody>
          <a:bodyPr wrap="square" rtlCol="0">
            <a:spAutoFit/>
          </a:bodyPr>
          <a:lstStyle/>
          <a:p>
            <a:r>
              <a:rPr lang="en-ZA" sz="2800" dirty="0" smtClean="0"/>
              <a:t>Mediation</a:t>
            </a:r>
            <a:endParaRPr lang="en-ZA" sz="2800" dirty="0"/>
          </a:p>
        </p:txBody>
      </p:sp>
      <p:sp>
        <p:nvSpPr>
          <p:cNvPr id="8" name="TextBox 7"/>
          <p:cNvSpPr txBox="1"/>
          <p:nvPr/>
        </p:nvSpPr>
        <p:spPr>
          <a:xfrm>
            <a:off x="7628194" y="1880755"/>
            <a:ext cx="3958936" cy="523220"/>
          </a:xfrm>
          <a:prstGeom prst="rect">
            <a:avLst/>
          </a:prstGeom>
          <a:noFill/>
        </p:spPr>
        <p:txBody>
          <a:bodyPr wrap="square" rtlCol="0">
            <a:spAutoFit/>
          </a:bodyPr>
          <a:lstStyle/>
          <a:p>
            <a:r>
              <a:rPr lang="en-ZA" sz="2800" dirty="0" err="1" smtClean="0"/>
              <a:t>Ombudsing</a:t>
            </a:r>
            <a:endParaRPr lang="en-ZA" sz="2800" dirty="0" smtClean="0"/>
          </a:p>
        </p:txBody>
      </p:sp>
    </p:spTree>
    <p:extLst>
      <p:ext uri="{BB962C8B-B14F-4D97-AF65-F5344CB8AC3E}">
        <p14:creationId xmlns:p14="http://schemas.microsoft.com/office/powerpoint/2010/main" val="188636248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8833" y="415637"/>
            <a:ext cx="7485610" cy="788669"/>
          </a:xfrm>
        </p:spPr>
        <p:txBody>
          <a:bodyPr>
            <a:normAutofit fontScale="90000"/>
          </a:bodyPr>
          <a:lstStyle/>
          <a:p>
            <a:r>
              <a:rPr lang="en-ZA" b="1" dirty="0" smtClean="0"/>
              <a:t>Differences defined</a:t>
            </a:r>
            <a:endParaRPr lang="en-ZA" sz="4800" b="1" dirty="0"/>
          </a:p>
        </p:txBody>
      </p:sp>
      <p:graphicFrame>
        <p:nvGraphicFramePr>
          <p:cNvPr id="5" name="Table 4"/>
          <p:cNvGraphicFramePr>
            <a:graphicFrameLocks noGrp="1"/>
          </p:cNvGraphicFramePr>
          <p:nvPr>
            <p:extLst>
              <p:ext uri="{D42A27DB-BD31-4B8C-83A1-F6EECF244321}">
                <p14:modId xmlns:p14="http://schemas.microsoft.com/office/powerpoint/2010/main" val="2943244449"/>
              </p:ext>
            </p:extLst>
          </p:nvPr>
        </p:nvGraphicFramePr>
        <p:xfrm>
          <a:off x="327516" y="2732808"/>
          <a:ext cx="11565082" cy="3777155"/>
        </p:xfrm>
        <a:graphic>
          <a:graphicData uri="http://schemas.openxmlformats.org/drawingml/2006/table">
            <a:tbl>
              <a:tblPr firstRow="1" bandRow="1">
                <a:tableStyleId>{2D5ABB26-0587-4C30-8999-92F81FD0307C}</a:tableStyleId>
              </a:tblPr>
              <a:tblGrid>
                <a:gridCol w="5782541"/>
                <a:gridCol w="5782541"/>
              </a:tblGrid>
              <a:tr h="878642">
                <a:tc>
                  <a:txBody>
                    <a:bodyPr/>
                    <a:lstStyle/>
                    <a:p>
                      <a:r>
                        <a:rPr lang="en-ZA" b="1" dirty="0" smtClean="0">
                          <a:solidFill>
                            <a:schemeClr val="bg1"/>
                          </a:solidFill>
                        </a:rPr>
                        <a:t>Agreements may be binding or non-binding. The mediated agreement is, however,</a:t>
                      </a:r>
                      <a:r>
                        <a:rPr lang="en-ZA" b="1" baseline="0" dirty="0" smtClean="0">
                          <a:solidFill>
                            <a:schemeClr val="bg1"/>
                          </a:solidFill>
                        </a:rPr>
                        <a:t> fully enforceable in a court of law.</a:t>
                      </a:r>
                      <a:endParaRPr lang="en-ZA" b="1"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90">
                      <a:fgClr>
                        <a:schemeClr val="tx2">
                          <a:lumMod val="75000"/>
                        </a:schemeClr>
                      </a:fgClr>
                      <a:bgClr>
                        <a:schemeClr val="bg1"/>
                      </a:bgClr>
                    </a:pattFill>
                  </a:tcPr>
                </a:tc>
                <a:tc>
                  <a:txBody>
                    <a:bodyPr/>
                    <a:lstStyle/>
                    <a:p>
                      <a:r>
                        <a:rPr lang="en-ZA" b="1" dirty="0" smtClean="0">
                          <a:solidFill>
                            <a:schemeClr val="bg1"/>
                          </a:solidFill>
                        </a:rPr>
                        <a:t>Organizational Ombudsmen do not make binding decisions or mandate policies</a:t>
                      </a:r>
                      <a:endParaRPr lang="en-ZA" b="1"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90">
                      <a:fgClr>
                        <a:schemeClr val="tx2">
                          <a:lumMod val="75000"/>
                        </a:schemeClr>
                      </a:fgClr>
                      <a:bgClr>
                        <a:schemeClr val="bg1"/>
                      </a:bgClr>
                    </a:pattFill>
                  </a:tcPr>
                </a:tc>
              </a:tr>
              <a:tr h="954252">
                <a:tc>
                  <a:txBody>
                    <a:bodyPr/>
                    <a:lstStyle/>
                    <a:p>
                      <a:r>
                        <a:rPr lang="en-ZA" b="1" dirty="0" smtClean="0">
                          <a:solidFill>
                            <a:schemeClr val="bg1"/>
                          </a:solidFill>
                        </a:rPr>
                        <a:t>Upward feedback is not a designated role of a mediator.</a:t>
                      </a:r>
                      <a:endParaRPr lang="en-ZA" b="1"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90">
                      <a:fgClr>
                        <a:schemeClr val="tx2">
                          <a:lumMod val="75000"/>
                        </a:schemeClr>
                      </a:fgClr>
                      <a:bgClr>
                        <a:schemeClr val="bg1"/>
                      </a:bgClr>
                    </a:pattFill>
                  </a:tcPr>
                </a:tc>
                <a:tc>
                  <a:txBody>
                    <a:bodyPr/>
                    <a:lstStyle/>
                    <a:p>
                      <a:r>
                        <a:rPr lang="en-ZA" b="1" dirty="0" smtClean="0">
                          <a:solidFill>
                            <a:schemeClr val="bg1"/>
                          </a:solidFill>
                        </a:rPr>
                        <a:t>Recommends institutional change, helps to enable upward feedback</a:t>
                      </a:r>
                      <a:r>
                        <a:rPr lang="en-ZA" b="1" baseline="0" dirty="0" smtClean="0">
                          <a:solidFill>
                            <a:schemeClr val="bg1"/>
                          </a:solidFill>
                        </a:rPr>
                        <a:t> as an early warning system.</a:t>
                      </a:r>
                      <a:endParaRPr lang="en-ZA" b="1"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90">
                      <a:fgClr>
                        <a:schemeClr val="tx2">
                          <a:lumMod val="75000"/>
                        </a:schemeClr>
                      </a:fgClr>
                      <a:bgClr>
                        <a:schemeClr val="bg1"/>
                      </a:bgClr>
                    </a:pattFill>
                  </a:tcPr>
                </a:tc>
              </a:tr>
              <a:tr h="667976">
                <a:tc>
                  <a:txBody>
                    <a:bodyPr/>
                    <a:lstStyle/>
                    <a:p>
                      <a:r>
                        <a:rPr lang="en-ZA" b="1" dirty="0" smtClean="0">
                          <a:solidFill>
                            <a:schemeClr val="bg1"/>
                          </a:solidFill>
                        </a:rPr>
                        <a:t>Not invested</a:t>
                      </a:r>
                      <a:r>
                        <a:rPr lang="en-ZA" b="1" baseline="0" dirty="0" smtClean="0">
                          <a:solidFill>
                            <a:schemeClr val="bg1"/>
                          </a:solidFill>
                        </a:rPr>
                        <a:t> in the organizational processes but on the individuals themselves in the mediation.</a:t>
                      </a:r>
                      <a:endParaRPr lang="en-ZA" b="1"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90">
                      <a:fgClr>
                        <a:schemeClr val="tx2">
                          <a:lumMod val="75000"/>
                        </a:schemeClr>
                      </a:fgClr>
                      <a:bgClr>
                        <a:schemeClr val="bg1"/>
                      </a:bgClr>
                    </a:pattFill>
                  </a:tcPr>
                </a:tc>
                <a:tc>
                  <a:txBody>
                    <a:bodyPr/>
                    <a:lstStyle/>
                    <a:p>
                      <a:r>
                        <a:rPr lang="en-ZA" b="1" dirty="0" smtClean="0">
                          <a:solidFill>
                            <a:schemeClr val="bg1"/>
                          </a:solidFill>
                        </a:rPr>
                        <a:t>Enables individual and system change.</a:t>
                      </a:r>
                      <a:endParaRPr lang="en-ZA" b="1"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90">
                      <a:fgClr>
                        <a:schemeClr val="tx2">
                          <a:lumMod val="75000"/>
                        </a:schemeClr>
                      </a:fgClr>
                      <a:bgClr>
                        <a:schemeClr val="bg1"/>
                      </a:bgClr>
                    </a:pattFill>
                  </a:tcPr>
                </a:tc>
              </a:tr>
              <a:tr h="1240527">
                <a:tc>
                  <a:txBody>
                    <a:bodyPr/>
                    <a:lstStyle/>
                    <a:p>
                      <a:r>
                        <a:rPr lang="en-ZA" b="1" dirty="0" smtClean="0">
                          <a:solidFill>
                            <a:schemeClr val="bg1"/>
                          </a:solidFill>
                        </a:rPr>
                        <a:t>Mediation</a:t>
                      </a:r>
                      <a:r>
                        <a:rPr lang="en-ZA" b="1" baseline="0" dirty="0" smtClean="0">
                          <a:solidFill>
                            <a:schemeClr val="bg1"/>
                          </a:solidFill>
                        </a:rPr>
                        <a:t> cannot be done anonymously. Mediators do not act on behalf of a person who does not reveal his or her identity.</a:t>
                      </a:r>
                      <a:endParaRPr lang="en-ZA" b="1"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90">
                      <a:fgClr>
                        <a:schemeClr val="tx2">
                          <a:lumMod val="75000"/>
                        </a:schemeClr>
                      </a:fgClr>
                      <a:bgClr>
                        <a:schemeClr val="bg1"/>
                      </a:bgClr>
                    </a:pattFill>
                  </a:tcPr>
                </a:tc>
                <a:tc>
                  <a:txBody>
                    <a:bodyPr/>
                    <a:lstStyle/>
                    <a:p>
                      <a:r>
                        <a:rPr lang="en-ZA" b="1" dirty="0" smtClean="0">
                          <a:solidFill>
                            <a:schemeClr val="bg1"/>
                          </a:solidFill>
                        </a:rPr>
                        <a:t>When an individual is unable</a:t>
                      </a:r>
                      <a:r>
                        <a:rPr lang="en-ZA" b="1" baseline="0" dirty="0" smtClean="0">
                          <a:solidFill>
                            <a:schemeClr val="bg1"/>
                          </a:solidFill>
                        </a:rPr>
                        <a:t> or unwilling to surface a complaint directly, the Ombudsman can assist by offering options or create awareness of the issue among appropriate decision-makers.</a:t>
                      </a:r>
                      <a:endParaRPr lang="en-ZA" b="1"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90">
                      <a:fgClr>
                        <a:schemeClr val="tx2">
                          <a:lumMod val="75000"/>
                        </a:schemeClr>
                      </a:fgClr>
                      <a:bgClr>
                        <a:schemeClr val="bg1"/>
                      </a:bgClr>
                    </a:pattFill>
                  </a:tcPr>
                </a:tc>
              </a:tr>
            </a:tbl>
          </a:graphicData>
        </a:graphic>
      </p:graphicFrame>
      <p:sp>
        <p:nvSpPr>
          <p:cNvPr id="6" name="TextBox 5"/>
          <p:cNvSpPr txBox="1"/>
          <p:nvPr/>
        </p:nvSpPr>
        <p:spPr>
          <a:xfrm>
            <a:off x="2053343" y="1887231"/>
            <a:ext cx="3896591" cy="523220"/>
          </a:xfrm>
          <a:prstGeom prst="rect">
            <a:avLst/>
          </a:prstGeom>
          <a:noFill/>
        </p:spPr>
        <p:txBody>
          <a:bodyPr wrap="square" rtlCol="0">
            <a:spAutoFit/>
          </a:bodyPr>
          <a:lstStyle/>
          <a:p>
            <a:r>
              <a:rPr lang="en-ZA" sz="2800" dirty="0" smtClean="0"/>
              <a:t>Mediation</a:t>
            </a:r>
            <a:endParaRPr lang="en-ZA" sz="2800" dirty="0"/>
          </a:p>
        </p:txBody>
      </p:sp>
      <p:sp>
        <p:nvSpPr>
          <p:cNvPr id="8" name="TextBox 7"/>
          <p:cNvSpPr txBox="1"/>
          <p:nvPr/>
        </p:nvSpPr>
        <p:spPr>
          <a:xfrm>
            <a:off x="7576239" y="1887231"/>
            <a:ext cx="3958936" cy="523220"/>
          </a:xfrm>
          <a:prstGeom prst="rect">
            <a:avLst/>
          </a:prstGeom>
          <a:noFill/>
        </p:spPr>
        <p:txBody>
          <a:bodyPr wrap="square" rtlCol="0">
            <a:spAutoFit/>
          </a:bodyPr>
          <a:lstStyle/>
          <a:p>
            <a:r>
              <a:rPr lang="en-ZA" sz="2800" dirty="0" err="1" smtClean="0"/>
              <a:t>Ombudsing</a:t>
            </a:r>
            <a:endParaRPr lang="en-ZA" sz="2800" dirty="0" smtClean="0"/>
          </a:p>
        </p:txBody>
      </p:sp>
    </p:spTree>
    <p:extLst>
      <p:ext uri="{BB962C8B-B14F-4D97-AF65-F5344CB8AC3E}">
        <p14:creationId xmlns:p14="http://schemas.microsoft.com/office/powerpoint/2010/main" val="34178547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8833" y="415637"/>
            <a:ext cx="7485610" cy="788669"/>
          </a:xfrm>
        </p:spPr>
        <p:txBody>
          <a:bodyPr>
            <a:normAutofit fontScale="90000"/>
          </a:bodyPr>
          <a:lstStyle/>
          <a:p>
            <a:r>
              <a:rPr lang="en-ZA" b="1" dirty="0" smtClean="0"/>
              <a:t>Standards of Practice</a:t>
            </a:r>
            <a:endParaRPr lang="en-ZA" sz="4800" b="1" dirty="0"/>
          </a:p>
        </p:txBody>
      </p:sp>
      <p:sp>
        <p:nvSpPr>
          <p:cNvPr id="7" name="TextBox 6"/>
          <p:cNvSpPr txBox="1"/>
          <p:nvPr/>
        </p:nvSpPr>
        <p:spPr>
          <a:xfrm>
            <a:off x="477982" y="2348345"/>
            <a:ext cx="11076709" cy="2677656"/>
          </a:xfrm>
          <a:prstGeom prst="rect">
            <a:avLst/>
          </a:prstGeom>
          <a:noFill/>
        </p:spPr>
        <p:txBody>
          <a:bodyPr wrap="square" rtlCol="0">
            <a:spAutoFit/>
          </a:bodyPr>
          <a:lstStyle/>
          <a:p>
            <a:r>
              <a:rPr lang="en-ZA" sz="2800" b="1" dirty="0" smtClean="0">
                <a:solidFill>
                  <a:schemeClr val="bg1"/>
                </a:solidFill>
              </a:rPr>
              <a:t>The standards of practice for </a:t>
            </a:r>
            <a:r>
              <a:rPr lang="en-ZA" sz="2800" b="1" dirty="0" err="1" smtClean="0">
                <a:solidFill>
                  <a:schemeClr val="bg1"/>
                </a:solidFill>
              </a:rPr>
              <a:t>Ombudsing</a:t>
            </a:r>
            <a:r>
              <a:rPr lang="en-ZA" sz="2800" b="1" dirty="0" smtClean="0">
                <a:solidFill>
                  <a:schemeClr val="bg1"/>
                </a:solidFill>
              </a:rPr>
              <a:t> as espoused by the International Ombudsman Association are:</a:t>
            </a:r>
          </a:p>
          <a:p>
            <a:pPr marL="457200" indent="-457200">
              <a:buFont typeface="Arial" panose="020B0604020202020204" pitchFamily="34" charset="0"/>
              <a:buChar char="•"/>
            </a:pPr>
            <a:r>
              <a:rPr lang="en-ZA" sz="2800" b="1" dirty="0" smtClean="0">
                <a:solidFill>
                  <a:schemeClr val="bg1"/>
                </a:solidFill>
              </a:rPr>
              <a:t>Confidentiality</a:t>
            </a:r>
          </a:p>
          <a:p>
            <a:pPr marL="457200" indent="-457200">
              <a:buFont typeface="Arial" panose="020B0604020202020204" pitchFamily="34" charset="0"/>
              <a:buChar char="•"/>
            </a:pPr>
            <a:r>
              <a:rPr lang="en-ZA" sz="2800" b="1" dirty="0" smtClean="0">
                <a:solidFill>
                  <a:schemeClr val="bg1"/>
                </a:solidFill>
              </a:rPr>
              <a:t>Neutrality</a:t>
            </a:r>
          </a:p>
          <a:p>
            <a:pPr marL="457200" indent="-457200">
              <a:buFont typeface="Arial" panose="020B0604020202020204" pitchFamily="34" charset="0"/>
              <a:buChar char="•"/>
            </a:pPr>
            <a:r>
              <a:rPr lang="en-ZA" sz="2800" b="1" dirty="0" smtClean="0">
                <a:solidFill>
                  <a:schemeClr val="bg1"/>
                </a:solidFill>
              </a:rPr>
              <a:t>Informality</a:t>
            </a:r>
          </a:p>
          <a:p>
            <a:pPr marL="457200" indent="-457200">
              <a:buFont typeface="Arial" panose="020B0604020202020204" pitchFamily="34" charset="0"/>
              <a:buChar char="•"/>
            </a:pPr>
            <a:r>
              <a:rPr lang="en-ZA" sz="2800" b="1" dirty="0" smtClean="0">
                <a:solidFill>
                  <a:schemeClr val="bg1"/>
                </a:solidFill>
              </a:rPr>
              <a:t>Independence</a:t>
            </a:r>
            <a:endParaRPr lang="en-ZA" sz="2800" b="1" dirty="0">
              <a:solidFill>
                <a:schemeClr val="bg1"/>
              </a:solidFill>
            </a:endParaRPr>
          </a:p>
        </p:txBody>
      </p:sp>
    </p:spTree>
    <p:extLst>
      <p:ext uri="{BB962C8B-B14F-4D97-AF65-F5344CB8AC3E}">
        <p14:creationId xmlns:p14="http://schemas.microsoft.com/office/powerpoint/2010/main" val="273535091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3523" y="374074"/>
            <a:ext cx="7485610" cy="788669"/>
          </a:xfrm>
        </p:spPr>
        <p:txBody>
          <a:bodyPr>
            <a:normAutofit fontScale="90000"/>
          </a:bodyPr>
          <a:lstStyle/>
          <a:p>
            <a:r>
              <a:rPr lang="en-ZA" b="1" dirty="0" smtClean="0"/>
              <a:t>Major Functions</a:t>
            </a:r>
            <a:endParaRPr lang="en-ZA" sz="4800" b="1" dirty="0"/>
          </a:p>
        </p:txBody>
      </p:sp>
      <p:sp>
        <p:nvSpPr>
          <p:cNvPr id="3" name="TextBox 2"/>
          <p:cNvSpPr txBox="1"/>
          <p:nvPr/>
        </p:nvSpPr>
        <p:spPr>
          <a:xfrm>
            <a:off x="383523" y="1517073"/>
            <a:ext cx="11378986" cy="4401205"/>
          </a:xfrm>
          <a:prstGeom prst="rect">
            <a:avLst/>
          </a:prstGeom>
          <a:noFill/>
        </p:spPr>
        <p:txBody>
          <a:bodyPr wrap="square" rtlCol="0">
            <a:spAutoFit/>
          </a:bodyPr>
          <a:lstStyle/>
          <a:p>
            <a:pPr marL="285750" indent="-285750" algn="just">
              <a:buFont typeface="Arial" panose="020B0604020202020204" pitchFamily="34" charset="0"/>
              <a:buChar char="•"/>
            </a:pPr>
            <a:r>
              <a:rPr lang="en-ZA" sz="2800" b="1" dirty="0">
                <a:solidFill>
                  <a:schemeClr val="bg1"/>
                </a:solidFill>
              </a:rPr>
              <a:t>The </a:t>
            </a:r>
            <a:r>
              <a:rPr lang="en-ZA" sz="2800" b="1" dirty="0" err="1">
                <a:solidFill>
                  <a:schemeClr val="bg1"/>
                </a:solidFill>
              </a:rPr>
              <a:t>Ombud’s</a:t>
            </a:r>
            <a:r>
              <a:rPr lang="en-ZA" sz="2800" b="1" dirty="0">
                <a:solidFill>
                  <a:schemeClr val="bg1"/>
                </a:solidFill>
              </a:rPr>
              <a:t> office provides early warning to the university by identifying “hot-spots” or areas needing managerial intervention.</a:t>
            </a:r>
          </a:p>
          <a:p>
            <a:pPr marL="285750" indent="-285750" algn="just">
              <a:buFont typeface="Arial" panose="020B0604020202020204" pitchFamily="34" charset="0"/>
              <a:buChar char="•"/>
            </a:pPr>
            <a:r>
              <a:rPr lang="en-ZA" sz="2800" b="1" dirty="0">
                <a:solidFill>
                  <a:schemeClr val="bg1"/>
                </a:solidFill>
              </a:rPr>
              <a:t>Tracks inquiries, complaints and disputes to determine patterns and systemic issues that may need to be modified.</a:t>
            </a:r>
          </a:p>
          <a:p>
            <a:pPr marL="285750" indent="-285750" algn="just">
              <a:buFont typeface="Arial" panose="020B0604020202020204" pitchFamily="34" charset="0"/>
              <a:buChar char="•"/>
            </a:pPr>
            <a:r>
              <a:rPr lang="en-ZA" sz="2800" b="1" dirty="0">
                <a:solidFill>
                  <a:schemeClr val="bg1"/>
                </a:solidFill>
              </a:rPr>
              <a:t>Works to explore possible changes in policy, procedures or processes.</a:t>
            </a:r>
          </a:p>
          <a:p>
            <a:pPr marL="285750" indent="-285750" algn="just">
              <a:buFont typeface="Arial" panose="020B0604020202020204" pitchFamily="34" charset="0"/>
              <a:buChar char="•"/>
            </a:pPr>
            <a:r>
              <a:rPr lang="en-ZA" sz="2800" b="1" dirty="0" smtClean="0">
                <a:solidFill>
                  <a:schemeClr val="bg1"/>
                </a:solidFill>
              </a:rPr>
              <a:t>Holds </a:t>
            </a:r>
            <a:r>
              <a:rPr lang="en-ZA" sz="2800" b="1" dirty="0">
                <a:solidFill>
                  <a:schemeClr val="bg1"/>
                </a:solidFill>
              </a:rPr>
              <a:t>presentations, briefings, conferences and workshops. </a:t>
            </a:r>
          </a:p>
          <a:p>
            <a:pPr marL="285750" indent="-285750" algn="just">
              <a:buFont typeface="Arial" panose="020B0604020202020204" pitchFamily="34" charset="0"/>
              <a:buChar char="•"/>
            </a:pPr>
            <a:r>
              <a:rPr lang="en-ZA" sz="2800" b="1" dirty="0">
                <a:solidFill>
                  <a:schemeClr val="bg1"/>
                </a:solidFill>
              </a:rPr>
              <a:t>Produces an Annual Report to ensure accountability between the office and the community it serves.</a:t>
            </a:r>
          </a:p>
        </p:txBody>
      </p:sp>
    </p:spTree>
    <p:extLst>
      <p:ext uri="{BB962C8B-B14F-4D97-AF65-F5344CB8AC3E}">
        <p14:creationId xmlns:p14="http://schemas.microsoft.com/office/powerpoint/2010/main" val="392005844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3523" y="374074"/>
            <a:ext cx="7485610" cy="788669"/>
          </a:xfrm>
        </p:spPr>
        <p:txBody>
          <a:bodyPr>
            <a:normAutofit fontScale="90000"/>
          </a:bodyPr>
          <a:lstStyle/>
          <a:p>
            <a:r>
              <a:rPr lang="en-ZA" b="1" dirty="0" smtClean="0"/>
              <a:t>Major Functions</a:t>
            </a:r>
            <a:endParaRPr lang="en-ZA" sz="4800" b="1" dirty="0"/>
          </a:p>
        </p:txBody>
      </p:sp>
      <p:sp>
        <p:nvSpPr>
          <p:cNvPr id="3" name="TextBox 2"/>
          <p:cNvSpPr txBox="1"/>
          <p:nvPr/>
        </p:nvSpPr>
        <p:spPr>
          <a:xfrm>
            <a:off x="383523" y="1267691"/>
            <a:ext cx="11378986" cy="5693866"/>
          </a:xfrm>
          <a:prstGeom prst="rect">
            <a:avLst/>
          </a:prstGeom>
          <a:noFill/>
        </p:spPr>
        <p:txBody>
          <a:bodyPr wrap="square" rtlCol="0">
            <a:spAutoFit/>
          </a:bodyPr>
          <a:lstStyle/>
          <a:p>
            <a:pPr marL="171450" indent="-171450" algn="just">
              <a:buFont typeface="Arial" panose="020B0604020202020204" pitchFamily="34" charset="0"/>
              <a:buChar char="•"/>
            </a:pPr>
            <a:r>
              <a:rPr lang="en-ZA" sz="2800" b="1" dirty="0">
                <a:solidFill>
                  <a:schemeClr val="bg1"/>
                </a:solidFill>
              </a:rPr>
              <a:t>The Ombud helps to surface information when people are afraid to come forward, helps to clarify and thus resolve conflicts.</a:t>
            </a:r>
          </a:p>
          <a:p>
            <a:pPr marL="171450" indent="-171450" algn="just">
              <a:buFont typeface="Arial" panose="020B0604020202020204" pitchFamily="34" charset="0"/>
              <a:buChar char="•"/>
            </a:pPr>
            <a:r>
              <a:rPr lang="en-ZA" sz="2800" b="1" dirty="0">
                <a:solidFill>
                  <a:schemeClr val="bg1"/>
                </a:solidFill>
              </a:rPr>
              <a:t>The Ombud helps by identifying dispute resolution alternatives for people who seek options and by referring people to appropriate services.</a:t>
            </a:r>
          </a:p>
          <a:p>
            <a:pPr marL="171450" indent="-171450" algn="just">
              <a:buFont typeface="Arial" panose="020B0604020202020204" pitchFamily="34" charset="0"/>
              <a:buChar char="•"/>
            </a:pPr>
            <a:r>
              <a:rPr lang="en-ZA" sz="2800" b="1" dirty="0">
                <a:solidFill>
                  <a:schemeClr val="bg1"/>
                </a:solidFill>
              </a:rPr>
              <a:t>The Ombud embarks on conflict coaching and sometimes coaches visitors on how an issue may be presented more effectively.</a:t>
            </a:r>
          </a:p>
          <a:p>
            <a:pPr marL="171450" indent="-171450" algn="just">
              <a:buFont typeface="Arial" panose="020B0604020202020204" pitchFamily="34" charset="0"/>
              <a:buChar char="•"/>
            </a:pPr>
            <a:r>
              <a:rPr lang="en-ZA" sz="2800" b="1" dirty="0">
                <a:solidFill>
                  <a:schemeClr val="bg1"/>
                </a:solidFill>
              </a:rPr>
              <a:t>The Ombud provides shuttle diplomacy by individually talking with parties involved until parties can face one another.</a:t>
            </a:r>
          </a:p>
          <a:p>
            <a:pPr marL="171450" indent="-171450" algn="just">
              <a:buFont typeface="Arial" panose="020B0604020202020204" pitchFamily="34" charset="0"/>
              <a:buChar char="•"/>
            </a:pPr>
            <a:r>
              <a:rPr lang="en-ZA" sz="2800" b="1" dirty="0">
                <a:solidFill>
                  <a:schemeClr val="bg1"/>
                </a:solidFill>
              </a:rPr>
              <a:t>The Ombud informally mediates disputes.</a:t>
            </a:r>
          </a:p>
          <a:p>
            <a:pPr marL="285750" indent="-285750" algn="just">
              <a:buFont typeface="Arial" panose="020B0604020202020204" pitchFamily="34" charset="0"/>
              <a:buChar char="•"/>
            </a:pPr>
            <a:endParaRPr lang="en-ZA" sz="2800" b="1" dirty="0">
              <a:solidFill>
                <a:schemeClr val="bg1"/>
              </a:solidFill>
            </a:endParaRPr>
          </a:p>
        </p:txBody>
      </p:sp>
    </p:spTree>
    <p:extLst>
      <p:ext uri="{BB962C8B-B14F-4D97-AF65-F5344CB8AC3E}">
        <p14:creationId xmlns:p14="http://schemas.microsoft.com/office/powerpoint/2010/main" val="348351324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8990" y="228601"/>
            <a:ext cx="8690956" cy="788669"/>
          </a:xfrm>
        </p:spPr>
        <p:txBody>
          <a:bodyPr>
            <a:normAutofit fontScale="90000"/>
          </a:bodyPr>
          <a:lstStyle/>
          <a:p>
            <a:r>
              <a:rPr lang="en-ZA" sz="4800" b="1" dirty="0" smtClean="0"/>
              <a:t>Definition of Ombudsman</a:t>
            </a:r>
            <a:endParaRPr lang="en-ZA" sz="4800" b="1" dirty="0"/>
          </a:p>
        </p:txBody>
      </p:sp>
      <p:sp>
        <p:nvSpPr>
          <p:cNvPr id="3" name="Subtitle 2"/>
          <p:cNvSpPr>
            <a:spLocks noGrp="1"/>
          </p:cNvSpPr>
          <p:nvPr>
            <p:ph type="subTitle" idx="1"/>
          </p:nvPr>
        </p:nvSpPr>
        <p:spPr>
          <a:xfrm>
            <a:off x="238990" y="1194955"/>
            <a:ext cx="11565081" cy="6120246"/>
          </a:xfrm>
        </p:spPr>
        <p:txBody>
          <a:bodyPr>
            <a:normAutofit/>
          </a:bodyPr>
          <a:lstStyle/>
          <a:p>
            <a:pPr algn="just"/>
            <a:r>
              <a:rPr lang="en-ZA" sz="2800" b="1" dirty="0" smtClean="0">
                <a:solidFill>
                  <a:schemeClr val="bg1"/>
                </a:solidFill>
              </a:rPr>
              <a:t>The word </a:t>
            </a:r>
            <a:r>
              <a:rPr lang="en-ZA" sz="2800" b="1" i="1" dirty="0" smtClean="0">
                <a:solidFill>
                  <a:schemeClr val="bg1"/>
                </a:solidFill>
              </a:rPr>
              <a:t>“Ombudsman” </a:t>
            </a:r>
            <a:r>
              <a:rPr lang="en-ZA" sz="2800" b="1" dirty="0" smtClean="0">
                <a:solidFill>
                  <a:schemeClr val="bg1"/>
                </a:solidFill>
              </a:rPr>
              <a:t>is Swedish, and means “representative”. The word is not gender specific, although many universities are using the terms “</a:t>
            </a:r>
            <a:r>
              <a:rPr lang="en-ZA" sz="2800" b="1" dirty="0" err="1" smtClean="0">
                <a:solidFill>
                  <a:schemeClr val="bg1"/>
                </a:solidFill>
              </a:rPr>
              <a:t>ombuds</a:t>
            </a:r>
            <a:r>
              <a:rPr lang="en-ZA" sz="2800" b="1" dirty="0" smtClean="0">
                <a:solidFill>
                  <a:schemeClr val="bg1"/>
                </a:solidFill>
              </a:rPr>
              <a:t>,” or “ombudsperson,”</a:t>
            </a:r>
            <a:r>
              <a:rPr lang="en-ZA" sz="2800" b="1" dirty="0">
                <a:solidFill>
                  <a:schemeClr val="bg1"/>
                </a:solidFill>
              </a:rPr>
              <a:t> </a:t>
            </a:r>
            <a:r>
              <a:rPr lang="en-ZA" sz="2800" b="1" dirty="0" smtClean="0">
                <a:solidFill>
                  <a:schemeClr val="bg1"/>
                </a:solidFill>
              </a:rPr>
              <a:t>in an effort to make the word gender neutral. The modern use of the term began in 1809, when the Swedish government created the office. Sweden and several other European countries appointed a relatively senior and respected official who would have access to all levels of government, from the prime minister, through the heads of ministries, to directors of lower-level administrative agencies, and could cut through red tape and work to resolve problems relatively expeditiously. Since the 1950s, many states, universities, and businesses have created ombudsman offices. </a:t>
            </a:r>
          </a:p>
          <a:p>
            <a:pPr algn="just"/>
            <a:r>
              <a:rPr lang="en-ZA" sz="1400" i="1" dirty="0" smtClean="0"/>
              <a:t>(John C. Keene, University Ombudsman, University of </a:t>
            </a:r>
            <a:r>
              <a:rPr lang="en-ZA" sz="1400" i="1" dirty="0" err="1" smtClean="0"/>
              <a:t>Pensylvania</a:t>
            </a:r>
            <a:r>
              <a:rPr lang="en-ZA" sz="1400" i="1" dirty="0" smtClean="0"/>
              <a:t>, Almanac – Vo. 54, No. 27, 2008)</a:t>
            </a:r>
            <a:endParaRPr lang="en-ZA" sz="1400" i="1" dirty="0"/>
          </a:p>
        </p:txBody>
      </p:sp>
    </p:spTree>
    <p:extLst>
      <p:ext uri="{BB962C8B-B14F-4D97-AF65-F5344CB8AC3E}">
        <p14:creationId xmlns:p14="http://schemas.microsoft.com/office/powerpoint/2010/main" val="287889412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3523" y="386443"/>
            <a:ext cx="12192000" cy="788669"/>
          </a:xfrm>
        </p:spPr>
        <p:txBody>
          <a:bodyPr>
            <a:normAutofit fontScale="90000"/>
          </a:bodyPr>
          <a:lstStyle/>
          <a:p>
            <a:r>
              <a:rPr lang="en-ZA" b="1" dirty="0" err="1" smtClean="0"/>
              <a:t>Ombudsing</a:t>
            </a:r>
            <a:r>
              <a:rPr lang="en-ZA" b="1" dirty="0" smtClean="0"/>
              <a:t> in the Academia</a:t>
            </a:r>
            <a:endParaRPr lang="en-ZA" sz="4800" b="1" dirty="0"/>
          </a:p>
        </p:txBody>
      </p:sp>
      <p:sp>
        <p:nvSpPr>
          <p:cNvPr id="3" name="TextBox 2"/>
          <p:cNvSpPr txBox="1"/>
          <p:nvPr/>
        </p:nvSpPr>
        <p:spPr>
          <a:xfrm>
            <a:off x="296437" y="2153393"/>
            <a:ext cx="11378986" cy="4401205"/>
          </a:xfrm>
          <a:prstGeom prst="rect">
            <a:avLst/>
          </a:prstGeom>
          <a:noFill/>
        </p:spPr>
        <p:txBody>
          <a:bodyPr wrap="square" rtlCol="0">
            <a:spAutoFit/>
          </a:bodyPr>
          <a:lstStyle/>
          <a:p>
            <a:pPr marL="457200" indent="-457200" algn="just">
              <a:buFont typeface="Arial" panose="020B0604020202020204" pitchFamily="34" charset="0"/>
              <a:buChar char="•"/>
            </a:pPr>
            <a:r>
              <a:rPr lang="en-ZA" sz="2800" b="1" dirty="0">
                <a:solidFill>
                  <a:schemeClr val="bg1"/>
                </a:solidFill>
              </a:rPr>
              <a:t>UCT, US, UKZN, and UNISA have </a:t>
            </a:r>
            <a:r>
              <a:rPr lang="en-ZA" sz="2800" b="1" dirty="0" err="1">
                <a:solidFill>
                  <a:schemeClr val="bg1"/>
                </a:solidFill>
              </a:rPr>
              <a:t>Ombuds</a:t>
            </a:r>
            <a:r>
              <a:rPr lang="en-ZA" sz="2800" b="1" dirty="0">
                <a:solidFill>
                  <a:schemeClr val="bg1"/>
                </a:solidFill>
              </a:rPr>
              <a:t> Offices</a:t>
            </a:r>
            <a:r>
              <a:rPr lang="en-ZA" sz="2800" b="1" dirty="0" smtClean="0">
                <a:solidFill>
                  <a:schemeClr val="bg1"/>
                </a:solidFill>
              </a:rPr>
              <a:t>.</a:t>
            </a:r>
          </a:p>
          <a:p>
            <a:pPr marL="457200" indent="-457200" algn="just">
              <a:buFont typeface="Arial" panose="020B0604020202020204" pitchFamily="34" charset="0"/>
              <a:buChar char="•"/>
            </a:pPr>
            <a:r>
              <a:rPr lang="en-ZA" sz="2800" b="1" dirty="0" smtClean="0">
                <a:solidFill>
                  <a:schemeClr val="bg1"/>
                </a:solidFill>
              </a:rPr>
              <a:t>On November 1, 2014, UCT Ombud hosted a day-long conference on </a:t>
            </a:r>
            <a:r>
              <a:rPr lang="en-ZA" sz="2800" b="1" dirty="0" err="1" smtClean="0">
                <a:solidFill>
                  <a:schemeClr val="bg1"/>
                </a:solidFill>
              </a:rPr>
              <a:t>Ombudsing</a:t>
            </a:r>
            <a:r>
              <a:rPr lang="en-ZA" sz="2800" b="1" dirty="0" smtClean="0">
                <a:solidFill>
                  <a:schemeClr val="bg1"/>
                </a:solidFill>
              </a:rPr>
              <a:t> in Southern Africa. </a:t>
            </a:r>
          </a:p>
          <a:p>
            <a:pPr marL="457200" indent="-457200" algn="just">
              <a:buFont typeface="Arial" panose="020B0604020202020204" pitchFamily="34" charset="0"/>
              <a:buChar char="•"/>
            </a:pPr>
            <a:r>
              <a:rPr lang="en-ZA" sz="2800" b="1" dirty="0" err="1" smtClean="0">
                <a:solidFill>
                  <a:schemeClr val="bg1"/>
                </a:solidFill>
              </a:rPr>
              <a:t>DoHET</a:t>
            </a:r>
            <a:r>
              <a:rPr lang="en-ZA" sz="2800" b="1" dirty="0" smtClean="0">
                <a:solidFill>
                  <a:schemeClr val="bg1"/>
                </a:solidFill>
              </a:rPr>
              <a:t> encouraged South African universities to consider </a:t>
            </a:r>
            <a:r>
              <a:rPr lang="en-ZA" sz="2800" b="1" dirty="0" err="1" smtClean="0">
                <a:solidFill>
                  <a:schemeClr val="bg1"/>
                </a:solidFill>
              </a:rPr>
              <a:t>Ombud’s</a:t>
            </a:r>
            <a:r>
              <a:rPr lang="en-ZA" sz="2800" b="1" dirty="0" smtClean="0">
                <a:solidFill>
                  <a:schemeClr val="bg1"/>
                </a:solidFill>
              </a:rPr>
              <a:t> offices.</a:t>
            </a:r>
          </a:p>
          <a:p>
            <a:pPr marL="457200" indent="-457200" algn="just">
              <a:buFont typeface="Arial" panose="020B0604020202020204" pitchFamily="34" charset="0"/>
              <a:buChar char="•"/>
            </a:pPr>
            <a:r>
              <a:rPr lang="en-ZA" sz="2800" b="1" dirty="0" smtClean="0">
                <a:solidFill>
                  <a:schemeClr val="bg1"/>
                </a:solidFill>
              </a:rPr>
              <a:t>There is proof that </a:t>
            </a:r>
            <a:r>
              <a:rPr lang="en-ZA" sz="2800" b="1" dirty="0" err="1" smtClean="0">
                <a:solidFill>
                  <a:schemeClr val="bg1"/>
                </a:solidFill>
              </a:rPr>
              <a:t>Ombudsing</a:t>
            </a:r>
            <a:r>
              <a:rPr lang="en-ZA" sz="2800" b="1" dirty="0" smtClean="0">
                <a:solidFill>
                  <a:schemeClr val="bg1"/>
                </a:solidFill>
              </a:rPr>
              <a:t> in other sectors such as banking, state, motor industry, insurance and the UN affiliated organizations works better than hellopeter.com.</a:t>
            </a:r>
          </a:p>
          <a:p>
            <a:pPr algn="just"/>
            <a:endParaRPr lang="en-ZA" sz="2800" b="1" dirty="0" smtClean="0">
              <a:solidFill>
                <a:schemeClr val="bg1"/>
              </a:solidFill>
            </a:endParaRPr>
          </a:p>
          <a:p>
            <a:pPr marL="457200" indent="-457200" algn="just">
              <a:buFont typeface="Arial" panose="020B0604020202020204" pitchFamily="34" charset="0"/>
              <a:buChar char="•"/>
            </a:pPr>
            <a:endParaRPr lang="en-ZA" sz="2800" b="1" dirty="0">
              <a:solidFill>
                <a:schemeClr val="bg1"/>
              </a:solidFill>
            </a:endParaRPr>
          </a:p>
        </p:txBody>
      </p:sp>
    </p:spTree>
    <p:extLst>
      <p:ext uri="{BB962C8B-B14F-4D97-AF65-F5344CB8AC3E}">
        <p14:creationId xmlns:p14="http://schemas.microsoft.com/office/powerpoint/2010/main" val="63104151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3523" y="633846"/>
            <a:ext cx="7485610" cy="788669"/>
          </a:xfrm>
        </p:spPr>
        <p:txBody>
          <a:bodyPr>
            <a:normAutofit fontScale="90000"/>
          </a:bodyPr>
          <a:lstStyle/>
          <a:p>
            <a:r>
              <a:rPr lang="en-ZA" b="1" dirty="0" smtClean="0"/>
              <a:t>In Closing</a:t>
            </a:r>
            <a:endParaRPr lang="en-ZA" sz="4800" b="1" dirty="0"/>
          </a:p>
        </p:txBody>
      </p:sp>
      <p:sp>
        <p:nvSpPr>
          <p:cNvPr id="3" name="TextBox 2"/>
          <p:cNvSpPr txBox="1"/>
          <p:nvPr/>
        </p:nvSpPr>
        <p:spPr>
          <a:xfrm>
            <a:off x="383523" y="2223654"/>
            <a:ext cx="11378986" cy="3108543"/>
          </a:xfrm>
          <a:prstGeom prst="rect">
            <a:avLst/>
          </a:prstGeom>
          <a:noFill/>
        </p:spPr>
        <p:txBody>
          <a:bodyPr wrap="square" rtlCol="0">
            <a:spAutoFit/>
          </a:bodyPr>
          <a:lstStyle/>
          <a:p>
            <a:pPr marL="457200" indent="-457200" algn="just">
              <a:buFont typeface="Arial" panose="020B0604020202020204" pitchFamily="34" charset="0"/>
              <a:buChar char="•"/>
            </a:pPr>
            <a:r>
              <a:rPr lang="en-ZA" sz="2800" b="1" dirty="0" smtClean="0">
                <a:solidFill>
                  <a:schemeClr val="bg1"/>
                </a:solidFill>
              </a:rPr>
              <a:t>The functions of </a:t>
            </a:r>
            <a:r>
              <a:rPr lang="en-ZA" sz="2800" b="1" dirty="0" err="1" smtClean="0">
                <a:solidFill>
                  <a:schemeClr val="bg1"/>
                </a:solidFill>
              </a:rPr>
              <a:t>Ombudsing</a:t>
            </a:r>
            <a:r>
              <a:rPr lang="en-ZA" sz="2800" b="1" dirty="0" smtClean="0">
                <a:solidFill>
                  <a:schemeClr val="bg1"/>
                </a:solidFill>
              </a:rPr>
              <a:t> and Mediation overlap and compliment each other.</a:t>
            </a:r>
          </a:p>
          <a:p>
            <a:pPr marL="457200" indent="-457200" algn="just">
              <a:buFont typeface="Arial" panose="020B0604020202020204" pitchFamily="34" charset="0"/>
              <a:buChar char="•"/>
            </a:pPr>
            <a:r>
              <a:rPr lang="en-ZA" sz="2800" b="1" dirty="0" smtClean="0">
                <a:solidFill>
                  <a:schemeClr val="bg1"/>
                </a:solidFill>
              </a:rPr>
              <a:t>They both fulfil their respective and valuable niches in organizations as important facets of an integrated conflict management system.</a:t>
            </a:r>
          </a:p>
          <a:p>
            <a:pPr marL="457200" indent="-457200" algn="just">
              <a:buFont typeface="Arial" panose="020B0604020202020204" pitchFamily="34" charset="0"/>
              <a:buChar char="•"/>
            </a:pPr>
            <a:r>
              <a:rPr lang="en-ZA" sz="2800" b="1" dirty="0" smtClean="0">
                <a:solidFill>
                  <a:schemeClr val="bg1"/>
                </a:solidFill>
              </a:rPr>
              <a:t>The skills, competencies, qualities and attributes required are the same.</a:t>
            </a:r>
            <a:endParaRPr lang="en-ZA" sz="2800" b="1" dirty="0">
              <a:solidFill>
                <a:schemeClr val="bg1"/>
              </a:solidFill>
            </a:endParaRPr>
          </a:p>
        </p:txBody>
      </p:sp>
    </p:spTree>
    <p:extLst>
      <p:ext uri="{BB962C8B-B14F-4D97-AF65-F5344CB8AC3E}">
        <p14:creationId xmlns:p14="http://schemas.microsoft.com/office/powerpoint/2010/main" val="224092296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126" y="571500"/>
            <a:ext cx="11994572" cy="852054"/>
          </a:xfrm>
        </p:spPr>
        <p:txBody>
          <a:bodyPr>
            <a:normAutofit fontScale="90000"/>
          </a:bodyPr>
          <a:lstStyle/>
          <a:p>
            <a:r>
              <a:rPr lang="en-ZA" sz="4800" b="1" dirty="0" smtClean="0"/>
              <a:t>International Ombudsman association</a:t>
            </a:r>
            <a:endParaRPr lang="en-ZA" sz="4800" b="1" dirty="0"/>
          </a:p>
        </p:txBody>
      </p:sp>
      <p:sp>
        <p:nvSpPr>
          <p:cNvPr id="3" name="Subtitle 2"/>
          <p:cNvSpPr>
            <a:spLocks noGrp="1"/>
          </p:cNvSpPr>
          <p:nvPr>
            <p:ph type="subTitle" idx="1"/>
          </p:nvPr>
        </p:nvSpPr>
        <p:spPr>
          <a:xfrm>
            <a:off x="83127" y="2088573"/>
            <a:ext cx="11994571" cy="4520045"/>
          </a:xfrm>
        </p:spPr>
        <p:txBody>
          <a:bodyPr>
            <a:normAutofit fontScale="25000" lnSpcReduction="20000"/>
          </a:bodyPr>
          <a:lstStyle/>
          <a:p>
            <a:endParaRPr lang="en-ZA" sz="1800" dirty="0"/>
          </a:p>
          <a:p>
            <a:pPr algn="just"/>
            <a:r>
              <a:rPr lang="en-ZA" sz="11200" b="1" dirty="0" smtClean="0">
                <a:solidFill>
                  <a:schemeClr val="bg1"/>
                </a:solidFill>
              </a:rPr>
              <a:t>The </a:t>
            </a:r>
            <a:r>
              <a:rPr lang="en-ZA" sz="11200" b="1" dirty="0">
                <a:solidFill>
                  <a:schemeClr val="bg1"/>
                </a:solidFill>
              </a:rPr>
              <a:t>International Ombudsman Association (IOA) was officially formed in July 2005 following the merger of the University and College </a:t>
            </a:r>
            <a:r>
              <a:rPr lang="en-ZA" sz="11200" b="1" dirty="0" err="1">
                <a:solidFill>
                  <a:schemeClr val="bg1"/>
                </a:solidFill>
              </a:rPr>
              <a:t>Ombuds</a:t>
            </a:r>
            <a:r>
              <a:rPr lang="en-ZA" sz="11200" b="1" dirty="0">
                <a:solidFill>
                  <a:schemeClr val="bg1"/>
                </a:solidFill>
              </a:rPr>
              <a:t> Association (UCOA) and The Ombudsman Association (TOA). The Association supports organizational Ombudsmen worldwide working in corporations, universities, non-profit organizations, government entities and non-governmental organizations. IOA is the largest international association of professional organizational Ombudsmen practitioners in the world, representing more than 737 members - 145 of whom reside outside U.S. borders. About a third of the total membership belongs to the academic sector. </a:t>
            </a:r>
            <a:endParaRPr lang="en-ZA" sz="11200" b="1" dirty="0" smtClean="0">
              <a:solidFill>
                <a:schemeClr val="bg1"/>
              </a:solidFill>
            </a:endParaRPr>
          </a:p>
        </p:txBody>
      </p:sp>
    </p:spTree>
    <p:extLst>
      <p:ext uri="{BB962C8B-B14F-4D97-AF65-F5344CB8AC3E}">
        <p14:creationId xmlns:p14="http://schemas.microsoft.com/office/powerpoint/2010/main" val="290998383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7428" y="602673"/>
            <a:ext cx="11994572" cy="852054"/>
          </a:xfrm>
        </p:spPr>
        <p:txBody>
          <a:bodyPr>
            <a:normAutofit fontScale="90000"/>
          </a:bodyPr>
          <a:lstStyle/>
          <a:p>
            <a:r>
              <a:rPr lang="en-ZA" sz="4800" b="1" dirty="0" smtClean="0"/>
              <a:t>International Ombudsman association</a:t>
            </a:r>
            <a:endParaRPr lang="en-ZA" sz="4800" b="1" dirty="0"/>
          </a:p>
        </p:txBody>
      </p:sp>
      <p:sp>
        <p:nvSpPr>
          <p:cNvPr id="3" name="Subtitle 2"/>
          <p:cNvSpPr>
            <a:spLocks noGrp="1"/>
          </p:cNvSpPr>
          <p:nvPr>
            <p:ph type="subTitle" idx="1"/>
          </p:nvPr>
        </p:nvSpPr>
        <p:spPr>
          <a:xfrm>
            <a:off x="166256" y="1870364"/>
            <a:ext cx="11752118" cy="4987636"/>
          </a:xfrm>
        </p:spPr>
        <p:txBody>
          <a:bodyPr>
            <a:normAutofit/>
          </a:bodyPr>
          <a:lstStyle/>
          <a:p>
            <a:endParaRPr lang="en-ZA" sz="1800" dirty="0"/>
          </a:p>
          <a:p>
            <a:pPr algn="just"/>
            <a:r>
              <a:rPr lang="en-ZA" sz="2800" b="1" dirty="0" smtClean="0">
                <a:solidFill>
                  <a:schemeClr val="bg1"/>
                </a:solidFill>
              </a:rPr>
              <a:t>The </a:t>
            </a:r>
            <a:r>
              <a:rPr lang="en-ZA" sz="2800" b="1" dirty="0">
                <a:solidFill>
                  <a:schemeClr val="bg1"/>
                </a:solidFill>
              </a:rPr>
              <a:t>IOA is dedicated to excellence in the practice of Ombudsman work. The IOA Code of Ethics provides a common set of professional ethical principles to which members adhere in their organizational Ombudsman practice. Based on the traditions and values of Ombudsman practice, the Code of Ethics reflects a commitment to promote ethical conduct in the performance of the Ombudsman role and to maintain the integrity of the Ombudsman profession. </a:t>
            </a:r>
            <a:endParaRPr lang="en-ZA" sz="2800" b="1" i="1" dirty="0">
              <a:solidFill>
                <a:schemeClr val="bg1"/>
              </a:solidFill>
            </a:endParaRPr>
          </a:p>
        </p:txBody>
      </p:sp>
    </p:spTree>
    <p:extLst>
      <p:ext uri="{BB962C8B-B14F-4D97-AF65-F5344CB8AC3E}">
        <p14:creationId xmlns:p14="http://schemas.microsoft.com/office/powerpoint/2010/main" val="337671861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3607" y="561109"/>
            <a:ext cx="12078393" cy="788669"/>
          </a:xfrm>
        </p:spPr>
        <p:txBody>
          <a:bodyPr>
            <a:normAutofit fontScale="90000"/>
          </a:bodyPr>
          <a:lstStyle/>
          <a:p>
            <a:r>
              <a:rPr lang="en-ZA" sz="4800" b="1" dirty="0" smtClean="0"/>
              <a:t>What is an organizational </a:t>
            </a:r>
            <a:r>
              <a:rPr lang="en-ZA" sz="4800" b="1" dirty="0" err="1" smtClean="0"/>
              <a:t>ombud</a:t>
            </a:r>
            <a:r>
              <a:rPr lang="en-ZA" sz="4800" b="1" dirty="0" smtClean="0"/>
              <a:t>?</a:t>
            </a:r>
            <a:endParaRPr lang="en-ZA" sz="4800" b="1" dirty="0"/>
          </a:p>
        </p:txBody>
      </p:sp>
      <p:sp>
        <p:nvSpPr>
          <p:cNvPr id="3" name="Subtitle 2"/>
          <p:cNvSpPr>
            <a:spLocks noGrp="1"/>
          </p:cNvSpPr>
          <p:nvPr>
            <p:ph type="subTitle" idx="1"/>
          </p:nvPr>
        </p:nvSpPr>
        <p:spPr>
          <a:xfrm>
            <a:off x="113607" y="2191444"/>
            <a:ext cx="11731336" cy="3689810"/>
          </a:xfrm>
        </p:spPr>
        <p:txBody>
          <a:bodyPr>
            <a:noAutofit/>
          </a:bodyPr>
          <a:lstStyle/>
          <a:p>
            <a:pPr algn="just"/>
            <a:r>
              <a:rPr lang="en-ZA" sz="2800" b="1" dirty="0" smtClean="0">
                <a:solidFill>
                  <a:schemeClr val="bg1"/>
                </a:solidFill>
              </a:rPr>
              <a:t>An Organizational Ombudsman is an individual who serves as a designated neutral within a specific organization and provides conflict resolution and problem-solving services to members of the organization (internal ombudsman) and/or for clients or customers of the organization (external ombudsman). There are Organizational Ombudsmen in all sectors (corporate, academic, governmental, non-governmental, and non-profit). Some may serve both internal and external constituencies.</a:t>
            </a:r>
          </a:p>
        </p:txBody>
      </p:sp>
    </p:spTree>
    <p:extLst>
      <p:ext uri="{BB962C8B-B14F-4D97-AF65-F5344CB8AC3E}">
        <p14:creationId xmlns:p14="http://schemas.microsoft.com/office/powerpoint/2010/main" val="2143655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6803" y="540327"/>
            <a:ext cx="12078393" cy="788669"/>
          </a:xfrm>
        </p:spPr>
        <p:txBody>
          <a:bodyPr>
            <a:normAutofit fontScale="90000"/>
          </a:bodyPr>
          <a:lstStyle/>
          <a:p>
            <a:r>
              <a:rPr lang="en-ZA" sz="4800" b="1" dirty="0" smtClean="0"/>
              <a:t>What is an organizational </a:t>
            </a:r>
            <a:r>
              <a:rPr lang="en-ZA" sz="4800" b="1" dirty="0" err="1" smtClean="0"/>
              <a:t>ombud</a:t>
            </a:r>
            <a:r>
              <a:rPr lang="en-ZA" sz="4800" b="1" dirty="0" smtClean="0"/>
              <a:t>?</a:t>
            </a:r>
            <a:endParaRPr lang="en-ZA" sz="4800" b="1" dirty="0"/>
          </a:p>
        </p:txBody>
      </p:sp>
      <p:sp>
        <p:nvSpPr>
          <p:cNvPr id="3" name="Subtitle 2"/>
          <p:cNvSpPr>
            <a:spLocks noGrp="1"/>
          </p:cNvSpPr>
          <p:nvPr>
            <p:ph type="subTitle" idx="1"/>
          </p:nvPr>
        </p:nvSpPr>
        <p:spPr>
          <a:xfrm>
            <a:off x="155864" y="1651116"/>
            <a:ext cx="11979332" cy="4936720"/>
          </a:xfrm>
        </p:spPr>
        <p:txBody>
          <a:bodyPr>
            <a:noAutofit/>
          </a:bodyPr>
          <a:lstStyle/>
          <a:p>
            <a:pPr algn="just"/>
            <a:r>
              <a:rPr lang="en-ZA" sz="2800" b="1" dirty="0" smtClean="0">
                <a:solidFill>
                  <a:schemeClr val="bg1"/>
                </a:solidFill>
              </a:rPr>
              <a:t>An Organizational Ombudsman provides confidential, informal, independent and impartial assistance to individuals through dispute resolution and problem-solving methods such as conflict coaching, mediation, facilitation, and shuttle diplomacy. The Organizational Ombudsman responds to concerns and disputes brought forward by visitors to the office and may report trends, systemic problems, and organizational issues to high-level leaders and executives in a confidential manner. He or she does not advocate for individuals, groups or entities, but rather for the principles of fairness and equitable results. The Organizational Ombudsman does not play a role in formal processes, or represent any side in a dispute.</a:t>
            </a:r>
            <a:endParaRPr lang="en-ZA" sz="2800" b="1" dirty="0">
              <a:solidFill>
                <a:schemeClr val="bg1"/>
              </a:solidFill>
            </a:endParaRPr>
          </a:p>
        </p:txBody>
      </p:sp>
    </p:spTree>
    <p:extLst>
      <p:ext uri="{BB962C8B-B14F-4D97-AF65-F5344CB8AC3E}">
        <p14:creationId xmlns:p14="http://schemas.microsoft.com/office/powerpoint/2010/main" val="11281992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1336" y="280556"/>
            <a:ext cx="10478193" cy="788669"/>
          </a:xfrm>
        </p:spPr>
        <p:txBody>
          <a:bodyPr>
            <a:normAutofit fontScale="90000"/>
          </a:bodyPr>
          <a:lstStyle/>
          <a:p>
            <a:r>
              <a:rPr lang="en-ZA" sz="4800" b="1" dirty="0" smtClean="0"/>
              <a:t>other types of Ombudsmen</a:t>
            </a:r>
            <a:endParaRPr lang="en-ZA" sz="4800" b="1" dirty="0"/>
          </a:p>
        </p:txBody>
      </p:sp>
      <p:sp>
        <p:nvSpPr>
          <p:cNvPr id="3" name="Subtitle 2"/>
          <p:cNvSpPr>
            <a:spLocks noGrp="1"/>
          </p:cNvSpPr>
          <p:nvPr>
            <p:ph type="subTitle" idx="1"/>
          </p:nvPr>
        </p:nvSpPr>
        <p:spPr>
          <a:xfrm>
            <a:off x="301336" y="1901539"/>
            <a:ext cx="11565081" cy="4821379"/>
          </a:xfrm>
        </p:spPr>
        <p:txBody>
          <a:bodyPr>
            <a:noAutofit/>
          </a:bodyPr>
          <a:lstStyle/>
          <a:p>
            <a:pPr marL="342900" indent="-342900" algn="just">
              <a:buFont typeface="Arial" panose="020B0604020202020204" pitchFamily="34" charset="0"/>
              <a:buChar char="•"/>
            </a:pPr>
            <a:r>
              <a:rPr lang="en-ZA" sz="2800" b="1" dirty="0" smtClean="0">
                <a:solidFill>
                  <a:schemeClr val="bg1"/>
                </a:solidFill>
              </a:rPr>
              <a:t>Classical Ombudsman: </a:t>
            </a:r>
          </a:p>
          <a:p>
            <a:pPr marL="800100" lvl="1" indent="-342900" algn="just">
              <a:buFont typeface="Arial" panose="020B0604020202020204" pitchFamily="34" charset="0"/>
              <a:buChar char="•"/>
            </a:pPr>
            <a:r>
              <a:rPr lang="en-ZA" sz="2800" b="1" dirty="0" smtClean="0">
                <a:solidFill>
                  <a:schemeClr val="bg1"/>
                </a:solidFill>
              </a:rPr>
              <a:t>These Ombudsmen receive and investigate complaints and concerns regarding governmental policies and processes. The authority and mandate of Classical Ombudsmen are typically provided by statutory language. These Ombudsmen may be elected by constituents or appointed by a legislature or organization to monitor citizens’ treatment under the law. Classical Ombudsmen generally have authority to conduct investigations and make recommendations for appropriate redress or policy change.</a:t>
            </a:r>
          </a:p>
        </p:txBody>
      </p:sp>
    </p:spTree>
    <p:extLst>
      <p:ext uri="{BB962C8B-B14F-4D97-AF65-F5344CB8AC3E}">
        <p14:creationId xmlns:p14="http://schemas.microsoft.com/office/powerpoint/2010/main" val="420386326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5091" y="280555"/>
            <a:ext cx="10478193" cy="788669"/>
          </a:xfrm>
        </p:spPr>
        <p:txBody>
          <a:bodyPr>
            <a:normAutofit fontScale="90000"/>
          </a:bodyPr>
          <a:lstStyle/>
          <a:p>
            <a:r>
              <a:rPr lang="en-ZA" sz="4800" b="1" dirty="0" smtClean="0"/>
              <a:t>other types of Ombudsmen</a:t>
            </a:r>
            <a:endParaRPr lang="en-ZA" sz="4800" b="1" dirty="0"/>
          </a:p>
        </p:txBody>
      </p:sp>
      <p:sp>
        <p:nvSpPr>
          <p:cNvPr id="3" name="Subtitle 2"/>
          <p:cNvSpPr>
            <a:spLocks noGrp="1"/>
          </p:cNvSpPr>
          <p:nvPr>
            <p:ph type="subTitle" idx="1"/>
          </p:nvPr>
        </p:nvSpPr>
        <p:spPr>
          <a:xfrm>
            <a:off x="215091" y="2254829"/>
            <a:ext cx="11565081" cy="3886197"/>
          </a:xfrm>
        </p:spPr>
        <p:txBody>
          <a:bodyPr>
            <a:noAutofit/>
          </a:bodyPr>
          <a:lstStyle/>
          <a:p>
            <a:pPr marL="342900" indent="-342900" algn="just">
              <a:buFont typeface="Arial" panose="020B0604020202020204" pitchFamily="34" charset="0"/>
              <a:buChar char="•"/>
            </a:pPr>
            <a:r>
              <a:rPr lang="en-ZA" sz="2800" b="1" dirty="0" smtClean="0">
                <a:solidFill>
                  <a:schemeClr val="bg1"/>
                </a:solidFill>
              </a:rPr>
              <a:t>Advocate Ombudsmen: </a:t>
            </a:r>
          </a:p>
          <a:p>
            <a:pPr marL="800100" lvl="1" indent="-342900" algn="just">
              <a:buFont typeface="Arial" panose="020B0604020202020204" pitchFamily="34" charset="0"/>
              <a:buChar char="•"/>
            </a:pPr>
            <a:r>
              <a:rPr lang="en-ZA" sz="2800" b="1" dirty="0" smtClean="0">
                <a:solidFill>
                  <a:schemeClr val="bg1"/>
                </a:solidFill>
              </a:rPr>
              <a:t>An Advocate Ombudsman may be located in either the public or private sector. He or she evaluates claims objectively but is authorized or required to advocate on behalf of individuals or groups found to be aggrieved. Advocate Ombudsmen are often found in organizations such as long-term care facilities or agencies, and organizations that work with juvenile offenders.</a:t>
            </a:r>
            <a:endParaRPr lang="en-ZA" sz="2800" b="1" dirty="0">
              <a:solidFill>
                <a:schemeClr val="bg1"/>
              </a:solidFill>
            </a:endParaRPr>
          </a:p>
        </p:txBody>
      </p:sp>
    </p:spTree>
    <p:extLst>
      <p:ext uri="{BB962C8B-B14F-4D97-AF65-F5344CB8AC3E}">
        <p14:creationId xmlns:p14="http://schemas.microsoft.com/office/powerpoint/2010/main" val="33475427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90945" y="446810"/>
            <a:ext cx="10478193" cy="788669"/>
          </a:xfrm>
        </p:spPr>
        <p:txBody>
          <a:bodyPr>
            <a:normAutofit fontScale="90000"/>
          </a:bodyPr>
          <a:lstStyle/>
          <a:p>
            <a:r>
              <a:rPr lang="en-ZA" sz="4800" b="1" dirty="0" smtClean="0"/>
              <a:t>other types of Ombudsmen</a:t>
            </a:r>
            <a:endParaRPr lang="en-ZA" sz="4800" b="1" dirty="0"/>
          </a:p>
        </p:txBody>
      </p:sp>
      <p:sp>
        <p:nvSpPr>
          <p:cNvPr id="3" name="Subtitle 2"/>
          <p:cNvSpPr>
            <a:spLocks noGrp="1"/>
          </p:cNvSpPr>
          <p:nvPr>
            <p:ph type="subTitle" idx="1"/>
          </p:nvPr>
        </p:nvSpPr>
        <p:spPr>
          <a:xfrm>
            <a:off x="290945" y="1984664"/>
            <a:ext cx="11565081" cy="3377045"/>
          </a:xfrm>
        </p:spPr>
        <p:txBody>
          <a:bodyPr>
            <a:noAutofit/>
          </a:bodyPr>
          <a:lstStyle/>
          <a:p>
            <a:pPr marL="342900" indent="-342900" algn="just">
              <a:buFont typeface="Arial" panose="020B0604020202020204" pitchFamily="34" charset="0"/>
              <a:buChar char="•"/>
            </a:pPr>
            <a:r>
              <a:rPr lang="en-ZA" sz="2800" b="1" dirty="0" smtClean="0">
                <a:solidFill>
                  <a:schemeClr val="bg1"/>
                </a:solidFill>
              </a:rPr>
              <a:t>Hybrid Ombudsmen: </a:t>
            </a:r>
          </a:p>
          <a:p>
            <a:pPr marL="800100" lvl="1" indent="-342900" algn="just">
              <a:buFont typeface="Arial" panose="020B0604020202020204" pitchFamily="34" charset="0"/>
              <a:buChar char="•"/>
            </a:pPr>
            <a:r>
              <a:rPr lang="en-ZA" sz="2800" b="1" dirty="0" smtClean="0">
                <a:solidFill>
                  <a:schemeClr val="bg1"/>
                </a:solidFill>
              </a:rPr>
              <a:t>Hybrid Ombudsmen are usually established by policy or terms of reference by both private and public sector organizations. They primarily use informal methods to resolve complaints but also have the power to investigate and the authority to publish annual and special reports.</a:t>
            </a:r>
          </a:p>
        </p:txBody>
      </p:sp>
    </p:spTree>
    <p:extLst>
      <p:ext uri="{BB962C8B-B14F-4D97-AF65-F5344CB8AC3E}">
        <p14:creationId xmlns:p14="http://schemas.microsoft.com/office/powerpoint/2010/main" val="1714849315"/>
      </p:ext>
    </p:extLst>
  </p:cSld>
  <p:clrMapOvr>
    <a:masterClrMapping/>
  </p:clrMapOvr>
  <p:timing>
    <p:tnLst>
      <p:par>
        <p:cTn id="1" dur="indefinite" restart="never" nodeType="tmRoot"/>
      </p:par>
    </p:tnLst>
  </p:timing>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836</TotalTime>
  <Words>1693</Words>
  <Application>Microsoft Office PowerPoint</Application>
  <PresentationFormat>Widescreen</PresentationFormat>
  <Paragraphs>96</Paragraphs>
  <Slides>21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Arial</vt:lpstr>
      <vt:lpstr>Century Gothic</vt:lpstr>
      <vt:lpstr>Wingdings 3</vt:lpstr>
      <vt:lpstr>Slice</vt:lpstr>
      <vt:lpstr>Mediation and Ombudsing: Complimentary Processes</vt:lpstr>
      <vt:lpstr>Definition of Ombudsman</vt:lpstr>
      <vt:lpstr>International Ombudsman association</vt:lpstr>
      <vt:lpstr>International Ombudsman association</vt:lpstr>
      <vt:lpstr>What is an organizational ombud?</vt:lpstr>
      <vt:lpstr>What is an organizational ombud?</vt:lpstr>
      <vt:lpstr>other types of Ombudsmen</vt:lpstr>
      <vt:lpstr>other types of Ombudsmen</vt:lpstr>
      <vt:lpstr>other types of Ombudsmen</vt:lpstr>
      <vt:lpstr>other types of Ombudsmen</vt:lpstr>
      <vt:lpstr>other types of Ombudsmen</vt:lpstr>
      <vt:lpstr>other types of Ombudsmen</vt:lpstr>
      <vt:lpstr>Common Objectives – different pathways</vt:lpstr>
      <vt:lpstr>What is Mediation?</vt:lpstr>
      <vt:lpstr>Similarities defined</vt:lpstr>
      <vt:lpstr>Differences defined</vt:lpstr>
      <vt:lpstr>Standards of Practice</vt:lpstr>
      <vt:lpstr>Major Functions</vt:lpstr>
      <vt:lpstr>Major Functions</vt:lpstr>
      <vt:lpstr>Ombudsing in the Academia</vt:lpstr>
      <vt:lpstr>In Closing</vt:lpstr>
    </vt:vector>
  </TitlesOfParts>
  <Company>University of Cape Town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Birgit Taylor</dc:creator>
  <cp:lastModifiedBy>Birgit Taylor</cp:lastModifiedBy>
  <cp:revision>95</cp:revision>
  <cp:lastPrinted>2014-09-17T13:59:11Z</cp:lastPrinted>
  <dcterms:created xsi:type="dcterms:W3CDTF">2014-09-15T12:24:51Z</dcterms:created>
  <dcterms:modified xsi:type="dcterms:W3CDTF">2014-10-30T09:05:09Z</dcterms:modified>
</cp:coreProperties>
</file>